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5"/>
  </p:notesMasterIdLst>
  <p:sldIdLst>
    <p:sldId id="256" r:id="rId2"/>
    <p:sldId id="284" r:id="rId3"/>
    <p:sldId id="258" r:id="rId4"/>
    <p:sldId id="259" r:id="rId5"/>
    <p:sldId id="260" r:id="rId6"/>
    <p:sldId id="261" r:id="rId7"/>
    <p:sldId id="287" r:id="rId8"/>
    <p:sldId id="286" r:id="rId9"/>
    <p:sldId id="266" r:id="rId10"/>
    <p:sldId id="291" r:id="rId11"/>
    <p:sldId id="272" r:id="rId12"/>
    <p:sldId id="292" r:id="rId13"/>
    <p:sldId id="293" r:id="rId14"/>
    <p:sldId id="294" r:id="rId15"/>
    <p:sldId id="298" r:id="rId16"/>
    <p:sldId id="289" r:id="rId17"/>
    <p:sldId id="288" r:id="rId18"/>
    <p:sldId id="296" r:id="rId19"/>
    <p:sldId id="297" r:id="rId20"/>
    <p:sldId id="299" r:id="rId21"/>
    <p:sldId id="295" r:id="rId22"/>
    <p:sldId id="263" r:id="rId23"/>
    <p:sldId id="300" r:id="rId24"/>
    <p:sldId id="301" r:id="rId25"/>
    <p:sldId id="302" r:id="rId26"/>
    <p:sldId id="303" r:id="rId27"/>
    <p:sldId id="318"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9" r:id="rId43"/>
    <p:sldId id="279" r:id="rId44"/>
  </p:sldIdLst>
  <p:sldSz cx="9144000" cy="6858000" type="screen4x3"/>
  <p:notesSz cx="6858000" cy="9144000"/>
  <p:embeddedFontLst>
    <p:embeddedFont>
      <p:font typeface="Raleway" panose="020B0604020202020204" charset="0"/>
      <p:regular r:id="rId46"/>
      <p:bold r:id="rId47"/>
      <p:italic r:id="rId48"/>
      <p:boldItalic r:id="rId49"/>
    </p:embeddedFont>
    <p:embeddedFont>
      <p:font typeface="Lato"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253"/>
    <a:srgbClr val="7ECEFD"/>
    <a:srgbClr val="FF97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1E7A82-DF0B-4349-ABB5-AA2A006F6BF9}">
  <a:tblStyle styleId="{F51E7A82-DF0B-4349-ABB5-AA2A006F6BF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1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04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54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60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3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244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17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443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673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873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05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265813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582317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816634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82585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095921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257585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724355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775966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50991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54761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196010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103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839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618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16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96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3785246"/>
            <a:ext cx="5216700" cy="15465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3377550"/>
            <a:ext cx="721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3377550"/>
            <a:ext cx="721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3377550"/>
            <a:ext cx="721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3377550"/>
            <a:ext cx="52167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53238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5323800"/>
            <a:ext cx="3047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5323800"/>
            <a:ext cx="3047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5323800"/>
            <a:ext cx="3047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882400"/>
            <a:ext cx="5723700" cy="10932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57522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2132900"/>
            <a:ext cx="17103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2132900"/>
            <a:ext cx="17103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2132900"/>
            <a:ext cx="17103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2132900"/>
            <a:ext cx="17103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600200"/>
            <a:ext cx="31368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600200"/>
            <a:ext cx="31368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6755100"/>
            <a:ext cx="893700" cy="1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6755100"/>
            <a:ext cx="6462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74650"/>
            <a:ext cx="6462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831450"/>
            <a:ext cx="6462600" cy="47364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6364177"/>
            <a:ext cx="548700" cy="4179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jpe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558983" y="603026"/>
            <a:ext cx="7429077" cy="1605335"/>
          </a:xfrm>
          <a:prstGeom prst="rect">
            <a:avLst/>
          </a:prstGeom>
        </p:spPr>
        <p:txBody>
          <a:bodyPr spcFirstLastPara="1" wrap="square" lIns="91425" tIns="91425" rIns="91425" bIns="91425" anchor="t" anchorCtr="0">
            <a:noAutofit/>
          </a:bodyPr>
          <a:lstStyle/>
          <a:p>
            <a:pPr lvl="0"/>
            <a:r>
              <a:rPr lang="pt-BR" sz="4000" dirty="0"/>
              <a:t>LOCALIZAÇÃO DE FONTES ACÚSTICAS EM CORPOS CILÍNDRICOS DE EXTREMIDADES ELIPSOIDAIS</a:t>
            </a:r>
            <a:endParaRPr sz="4000" dirty="0"/>
          </a:p>
        </p:txBody>
      </p:sp>
      <p:sp>
        <p:nvSpPr>
          <p:cNvPr id="3" name="Google Shape;88;p12">
            <a:extLst>
              <a:ext uri="{FF2B5EF4-FFF2-40B4-BE49-F238E27FC236}">
                <a16:creationId xmlns:a16="http://schemas.microsoft.com/office/drawing/2014/main" id="{5D1B5475-A6AE-4339-9FCA-A4A2B17AD4C9}"/>
              </a:ext>
            </a:extLst>
          </p:cNvPr>
          <p:cNvSpPr txBox="1">
            <a:spLocks/>
          </p:cNvSpPr>
          <p:nvPr/>
        </p:nvSpPr>
        <p:spPr>
          <a:xfrm>
            <a:off x="558982" y="3705660"/>
            <a:ext cx="7429077" cy="16053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pt-BR" sz="3200" dirty="0">
                <a:solidFill>
                  <a:srgbClr val="F20253"/>
                </a:solidFill>
              </a:rPr>
              <a:t>Jéssica Meneguel</a:t>
            </a:r>
          </a:p>
          <a:p>
            <a:r>
              <a:rPr lang="pt-BR" sz="3200" dirty="0">
                <a:solidFill>
                  <a:srgbClr val="F20253"/>
                </a:solidFill>
              </a:rPr>
              <a:t>Leonardo Sirino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774315" y="2882400"/>
            <a:ext cx="7595119" cy="1093200"/>
          </a:xfrm>
          <a:prstGeom prst="rect">
            <a:avLst/>
          </a:prstGeom>
        </p:spPr>
        <p:txBody>
          <a:bodyPr spcFirstLastPara="1" wrap="square" lIns="91425" tIns="91425" rIns="91425" bIns="91425" anchor="t" anchorCtr="0">
            <a:noAutofit/>
          </a:bodyPr>
          <a:lstStyle/>
          <a:p>
            <a:pPr marL="0" lvl="0" indent="0">
              <a:buNone/>
            </a:pPr>
            <a:r>
              <a:rPr lang="pt-BR" dirty="0"/>
              <a:t>Técnica de ensaio não destrutivo baseada na detecção de ondas mecânicas geradas por defeitos ativos na estrutura.</a:t>
            </a:r>
          </a:p>
        </p:txBody>
      </p:sp>
      <p:sp>
        <p:nvSpPr>
          <p:cNvPr id="119" name="Google Shape;119;p16"/>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
        <p:nvSpPr>
          <p:cNvPr id="6" name="Google Shape;124;p17">
            <a:extLst>
              <a:ext uri="{FF2B5EF4-FFF2-40B4-BE49-F238E27FC236}">
                <a16:creationId xmlns:a16="http://schemas.microsoft.com/office/drawing/2014/main" id="{AD42EF3A-2A9B-47FD-AE4A-ABF2212F1238}"/>
              </a:ext>
            </a:extLst>
          </p:cNvPr>
          <p:cNvSpPr txBox="1">
            <a:spLocks/>
          </p:cNvSpPr>
          <p:nvPr/>
        </p:nvSpPr>
        <p:spPr>
          <a:xfrm>
            <a:off x="774315" y="255989"/>
            <a:ext cx="6462600" cy="114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600" dirty="0">
                <a:solidFill>
                  <a:srgbClr val="97ABBC"/>
                </a:solidFill>
                <a:latin typeface="Raleway"/>
                <a:sym typeface="Raleway"/>
              </a:rPr>
              <a:t>Emissão Acústica</a:t>
            </a:r>
            <a:endParaRPr lang="pt-BR" dirty="0"/>
          </a:p>
        </p:txBody>
      </p:sp>
    </p:spTree>
    <p:extLst>
      <p:ext uri="{BB962C8B-B14F-4D97-AF65-F5344CB8AC3E}">
        <p14:creationId xmlns:p14="http://schemas.microsoft.com/office/powerpoint/2010/main" val="1929480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Fluxograma do sinal de EA</a:t>
            </a:r>
            <a:endParaRPr dirty="0"/>
          </a:p>
        </p:txBody>
      </p:sp>
      <p:grpSp>
        <p:nvGrpSpPr>
          <p:cNvPr id="245" name="Google Shape;245;p28"/>
          <p:cNvGrpSpPr/>
          <p:nvPr/>
        </p:nvGrpSpPr>
        <p:grpSpPr>
          <a:xfrm>
            <a:off x="5632317" y="2669418"/>
            <a:ext cx="3305700" cy="3483050"/>
            <a:chOff x="5632317" y="1189775"/>
            <a:chExt cx="3305700" cy="3483050"/>
          </a:xfrm>
        </p:grpSpPr>
        <p:sp>
          <p:nvSpPr>
            <p:cNvPr id="246" name="Google Shape;246;p28"/>
            <p:cNvSpPr/>
            <p:nvPr/>
          </p:nvSpPr>
          <p:spPr>
            <a:xfrm>
              <a:off x="5632317" y="1189775"/>
              <a:ext cx="3305700" cy="669000"/>
            </a:xfrm>
            <a:prstGeom prst="chevron">
              <a:avLst>
                <a:gd name="adj" fmla="val 50000"/>
              </a:avLst>
            </a:prstGeom>
            <a:solidFill>
              <a:srgbClr val="F2025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pt-BR" sz="2400" dirty="0">
                  <a:solidFill>
                    <a:schemeClr val="lt1"/>
                  </a:solidFill>
                  <a:latin typeface="Raleway"/>
                  <a:ea typeface="Raleway"/>
                  <a:cs typeface="Raleway"/>
                  <a:sym typeface="Raleway"/>
                </a:rPr>
                <a:t>Hit</a:t>
              </a:r>
              <a:endParaRPr dirty="0">
                <a:solidFill>
                  <a:srgbClr val="FFFFFF"/>
                </a:solidFill>
                <a:latin typeface="Lato"/>
                <a:ea typeface="Lato"/>
                <a:cs typeface="Lato"/>
                <a:sym typeface="Lato"/>
              </a:endParaRPr>
            </a:p>
          </p:txBody>
        </p:sp>
        <p:sp>
          <p:nvSpPr>
            <p:cNvPr id="247" name="Google Shape;247;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pt-BR" sz="1600" dirty="0">
                  <a:solidFill>
                    <a:srgbClr val="677480"/>
                  </a:solidFill>
                  <a:latin typeface="Lato"/>
                  <a:ea typeface="Lato"/>
                  <a:cs typeface="Lato"/>
                  <a:sym typeface="Lato"/>
                </a:rPr>
                <a:t>O sistema de aquisição parametriza o sinal elétrico, transformando-o em Hit.</a:t>
              </a:r>
              <a:endParaRPr sz="1200" dirty="0">
                <a:solidFill>
                  <a:srgbClr val="434343"/>
                </a:solidFill>
                <a:latin typeface="Lato"/>
                <a:ea typeface="Lato"/>
                <a:cs typeface="Lato"/>
                <a:sym typeface="Lato"/>
              </a:endParaRPr>
            </a:p>
          </p:txBody>
        </p:sp>
      </p:grpSp>
      <p:grpSp>
        <p:nvGrpSpPr>
          <p:cNvPr id="248" name="Google Shape;248;p28"/>
          <p:cNvGrpSpPr/>
          <p:nvPr/>
        </p:nvGrpSpPr>
        <p:grpSpPr>
          <a:xfrm>
            <a:off x="0" y="2669632"/>
            <a:ext cx="3546900" cy="3482836"/>
            <a:chOff x="0" y="1189989"/>
            <a:chExt cx="3546900" cy="3482836"/>
          </a:xfrm>
        </p:grpSpPr>
        <p:sp>
          <p:nvSpPr>
            <p:cNvPr id="249" name="Google Shape;249;p28"/>
            <p:cNvSpPr/>
            <p:nvPr/>
          </p:nvSpPr>
          <p:spPr>
            <a:xfrm>
              <a:off x="0" y="1189989"/>
              <a:ext cx="3546900" cy="669000"/>
            </a:xfrm>
            <a:prstGeom prst="homePlate">
              <a:avLst>
                <a:gd name="adj" fmla="val 50000"/>
              </a:avLst>
            </a:prstGeom>
            <a:solidFill>
              <a:srgbClr val="7ECEFD"/>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pt-BR" sz="2400" dirty="0">
                  <a:solidFill>
                    <a:srgbClr val="FFFFFF"/>
                  </a:solidFill>
                  <a:latin typeface="Raleway"/>
                  <a:ea typeface="Raleway"/>
                  <a:cs typeface="Raleway"/>
                  <a:sym typeface="Raleway"/>
                </a:rPr>
                <a:t>Onda Mecânica</a:t>
              </a:r>
              <a:endParaRPr sz="2400" dirty="0">
                <a:solidFill>
                  <a:srgbClr val="FFFFFF"/>
                </a:solidFill>
                <a:latin typeface="Raleway"/>
                <a:ea typeface="Raleway"/>
                <a:cs typeface="Raleway"/>
                <a:sym typeface="Raleway"/>
              </a:endParaRPr>
            </a:p>
          </p:txBody>
        </p:sp>
        <p:sp>
          <p:nvSpPr>
            <p:cNvPr id="250" name="Google Shape;250;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600" dirty="0">
                  <a:solidFill>
                    <a:srgbClr val="677480"/>
                  </a:solidFill>
                  <a:latin typeface="Lato"/>
                  <a:ea typeface="Lato"/>
                  <a:cs typeface="Lato"/>
                  <a:sym typeface="Lato"/>
                </a:rPr>
                <a:t>O defeito gera uma onda mecânica que pode ser detectada por sensor de EA</a:t>
              </a:r>
              <a:r>
                <a:rPr lang="en" sz="1600" dirty="0">
                  <a:solidFill>
                    <a:srgbClr val="677480"/>
                  </a:solidFill>
                  <a:latin typeface="Lato"/>
                  <a:ea typeface="Lato"/>
                  <a:cs typeface="Lato"/>
                  <a:sym typeface="Lato"/>
                </a:rPr>
                <a:t>.</a:t>
              </a:r>
              <a:endParaRPr sz="1600" dirty="0">
                <a:solidFill>
                  <a:srgbClr val="677480"/>
                </a:solidFill>
                <a:latin typeface="Lato"/>
                <a:ea typeface="Lato"/>
                <a:cs typeface="Lato"/>
                <a:sym typeface="Lato"/>
              </a:endParaRPr>
            </a:p>
          </p:txBody>
        </p:sp>
      </p:grpSp>
      <p:grpSp>
        <p:nvGrpSpPr>
          <p:cNvPr id="251" name="Google Shape;251;p28"/>
          <p:cNvGrpSpPr/>
          <p:nvPr/>
        </p:nvGrpSpPr>
        <p:grpSpPr>
          <a:xfrm>
            <a:off x="2944204" y="2669418"/>
            <a:ext cx="3305700" cy="3483050"/>
            <a:chOff x="2944204" y="1189775"/>
            <a:chExt cx="3305700" cy="3483050"/>
          </a:xfrm>
        </p:grpSpPr>
        <p:sp>
          <p:nvSpPr>
            <p:cNvPr id="252" name="Google Shape;252;p28"/>
            <p:cNvSpPr/>
            <p:nvPr/>
          </p:nvSpPr>
          <p:spPr>
            <a:xfrm>
              <a:off x="2944204" y="1189775"/>
              <a:ext cx="3305700" cy="669000"/>
            </a:xfrm>
            <a:prstGeom prst="chevron">
              <a:avLst>
                <a:gd name="adj" fmla="val 50000"/>
              </a:avLst>
            </a:prstGeom>
            <a:solidFill>
              <a:srgbClr val="2185C5"/>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pt-BR" sz="2400" dirty="0">
                  <a:solidFill>
                    <a:schemeClr val="lt1"/>
                  </a:solidFill>
                  <a:latin typeface="Raleway"/>
                  <a:ea typeface="Raleway"/>
                  <a:cs typeface="Raleway"/>
                  <a:sym typeface="Raleway"/>
                </a:rPr>
                <a:t>Sinal Elétrico</a:t>
              </a:r>
              <a:endParaRPr dirty="0">
                <a:solidFill>
                  <a:srgbClr val="FFFFFF"/>
                </a:solidFill>
                <a:latin typeface="Lato"/>
                <a:ea typeface="Lato"/>
                <a:cs typeface="Lato"/>
                <a:sym typeface="Lato"/>
              </a:endParaRPr>
            </a:p>
          </p:txBody>
        </p:sp>
        <p:sp>
          <p:nvSpPr>
            <p:cNvPr id="253" name="Google Shape;253;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pt-BR" sz="1600" dirty="0">
                  <a:solidFill>
                    <a:srgbClr val="677480"/>
                  </a:solidFill>
                  <a:latin typeface="Lato"/>
                  <a:ea typeface="Lato"/>
                  <a:cs typeface="Lato"/>
                  <a:sym typeface="Lato"/>
                </a:rPr>
                <a:t>O cristal piezelétrico do sensor transforma a deformação proporcionada pela onda mecânica em sinal elétrico.</a:t>
              </a:r>
              <a:endParaRPr sz="1200" dirty="0">
                <a:solidFill>
                  <a:srgbClr val="434343"/>
                </a:solidFill>
                <a:latin typeface="Lato"/>
                <a:ea typeface="Lato"/>
                <a:cs typeface="Lato"/>
                <a:sym typeface="Lato"/>
              </a:endParaRPr>
            </a:p>
          </p:txBody>
        </p:sp>
      </p:grpSp>
      <p:sp>
        <p:nvSpPr>
          <p:cNvPr id="254" name="Google Shape;254;p2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50112-86A0-46EE-AC0D-F76DB696ED2A}"/>
              </a:ext>
            </a:extLst>
          </p:cNvPr>
          <p:cNvSpPr>
            <a:spLocks noGrp="1"/>
          </p:cNvSpPr>
          <p:nvPr>
            <p:ph type="title"/>
          </p:nvPr>
        </p:nvSpPr>
        <p:spPr/>
        <p:txBody>
          <a:bodyPr/>
          <a:lstStyle/>
          <a:p>
            <a:r>
              <a:rPr lang="pt-BR" dirty="0"/>
              <a:t>Parâmetros do Hit</a:t>
            </a:r>
          </a:p>
        </p:txBody>
      </p:sp>
      <p:sp>
        <p:nvSpPr>
          <p:cNvPr id="4" name="Espaço Reservado para Número de Slide 3">
            <a:extLst>
              <a:ext uri="{FF2B5EF4-FFF2-40B4-BE49-F238E27FC236}">
                <a16:creationId xmlns:a16="http://schemas.microsoft.com/office/drawing/2014/main" id="{EFAFB271-AB4C-4F0A-8B7B-D840E6A0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12</a:t>
            </a:fld>
            <a:endParaRPr lang="pt-BR"/>
          </a:p>
        </p:txBody>
      </p:sp>
      <p:pic>
        <p:nvPicPr>
          <p:cNvPr id="6" name="Imagem 5">
            <a:extLst>
              <a:ext uri="{FF2B5EF4-FFF2-40B4-BE49-F238E27FC236}">
                <a16:creationId xmlns:a16="http://schemas.microsoft.com/office/drawing/2014/main" id="{31A1E7CA-DC63-4F91-9E31-9BE94B83B534}"/>
              </a:ext>
            </a:extLst>
          </p:cNvPr>
          <p:cNvPicPr>
            <a:picLocks noChangeAspect="1"/>
          </p:cNvPicPr>
          <p:nvPr/>
        </p:nvPicPr>
        <p:blipFill>
          <a:blip r:embed="rId2"/>
          <a:stretch>
            <a:fillRect/>
          </a:stretch>
        </p:blipFill>
        <p:spPr>
          <a:xfrm>
            <a:off x="1388172" y="1748906"/>
            <a:ext cx="6367656" cy="3941244"/>
          </a:xfrm>
          <a:prstGeom prst="rect">
            <a:avLst/>
          </a:prstGeom>
        </p:spPr>
      </p:pic>
    </p:spTree>
    <p:extLst>
      <p:ext uri="{BB962C8B-B14F-4D97-AF65-F5344CB8AC3E}">
        <p14:creationId xmlns:p14="http://schemas.microsoft.com/office/powerpoint/2010/main" val="200255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50112-86A0-46EE-AC0D-F76DB696ED2A}"/>
              </a:ext>
            </a:extLst>
          </p:cNvPr>
          <p:cNvSpPr>
            <a:spLocks noGrp="1"/>
          </p:cNvSpPr>
          <p:nvPr>
            <p:ph type="title"/>
          </p:nvPr>
        </p:nvSpPr>
        <p:spPr>
          <a:xfrm>
            <a:off x="893700" y="274650"/>
            <a:ext cx="6636104" cy="1143000"/>
          </a:xfrm>
        </p:spPr>
        <p:txBody>
          <a:bodyPr/>
          <a:lstStyle/>
          <a:p>
            <a:r>
              <a:rPr lang="pt-BR" dirty="0"/>
              <a:t>Localização de eventos de EA</a:t>
            </a:r>
          </a:p>
        </p:txBody>
      </p:sp>
      <p:sp>
        <p:nvSpPr>
          <p:cNvPr id="4" name="Espaço Reservado para Número de Slide 3">
            <a:extLst>
              <a:ext uri="{FF2B5EF4-FFF2-40B4-BE49-F238E27FC236}">
                <a16:creationId xmlns:a16="http://schemas.microsoft.com/office/drawing/2014/main" id="{EFAFB271-AB4C-4F0A-8B7B-D840E6A0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13</a:t>
            </a:fld>
            <a:endParaRPr lang="pt-BR"/>
          </a:p>
        </p:txBody>
      </p:sp>
      <p:pic>
        <p:nvPicPr>
          <p:cNvPr id="3" name="Imagem 2">
            <a:extLst>
              <a:ext uri="{FF2B5EF4-FFF2-40B4-BE49-F238E27FC236}">
                <a16:creationId xmlns:a16="http://schemas.microsoft.com/office/drawing/2014/main" id="{F6970D81-3D63-43D6-9CD9-74232A68D4BC}"/>
              </a:ext>
            </a:extLst>
          </p:cNvPr>
          <p:cNvPicPr>
            <a:picLocks noChangeAspect="1"/>
          </p:cNvPicPr>
          <p:nvPr/>
        </p:nvPicPr>
        <p:blipFill>
          <a:blip r:embed="rId2"/>
          <a:stretch>
            <a:fillRect/>
          </a:stretch>
        </p:blipFill>
        <p:spPr>
          <a:xfrm>
            <a:off x="1986400" y="1734342"/>
            <a:ext cx="5171200" cy="4543119"/>
          </a:xfrm>
          <a:prstGeom prst="rect">
            <a:avLst/>
          </a:prstGeom>
        </p:spPr>
      </p:pic>
    </p:spTree>
    <p:extLst>
      <p:ext uri="{BB962C8B-B14F-4D97-AF65-F5344CB8AC3E}">
        <p14:creationId xmlns:p14="http://schemas.microsoft.com/office/powerpoint/2010/main" val="116941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9E02-B856-4CA7-8099-3424F088CA5B}"/>
              </a:ext>
            </a:extLst>
          </p:cNvPr>
          <p:cNvSpPr>
            <a:spLocks noGrp="1"/>
          </p:cNvSpPr>
          <p:nvPr>
            <p:ph type="title"/>
          </p:nvPr>
        </p:nvSpPr>
        <p:spPr/>
        <p:txBody>
          <a:bodyPr/>
          <a:lstStyle/>
          <a:p>
            <a:r>
              <a:rPr lang="pt-BR" dirty="0"/>
              <a:t>Para mais que 3 sensores</a:t>
            </a:r>
          </a:p>
        </p:txBody>
      </p:sp>
      <p:sp>
        <p:nvSpPr>
          <p:cNvPr id="4" name="Espaço Reservado para Número de Slide 3">
            <a:extLst>
              <a:ext uri="{FF2B5EF4-FFF2-40B4-BE49-F238E27FC236}">
                <a16:creationId xmlns:a16="http://schemas.microsoft.com/office/drawing/2014/main" id="{DFD2CDE3-1E5A-45AB-943B-4E5CB28DDB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14</a:t>
            </a:fld>
            <a:endParaRPr lang="pt-BR"/>
          </a:p>
        </p:txBody>
      </p:sp>
      <p:pic>
        <p:nvPicPr>
          <p:cNvPr id="6" name="Imagem 5">
            <a:extLst>
              <a:ext uri="{FF2B5EF4-FFF2-40B4-BE49-F238E27FC236}">
                <a16:creationId xmlns:a16="http://schemas.microsoft.com/office/drawing/2014/main" id="{A1507143-914F-466E-AEB2-D3D3E94CB6F7}"/>
              </a:ext>
            </a:extLst>
          </p:cNvPr>
          <p:cNvPicPr>
            <a:picLocks noChangeAspect="1"/>
          </p:cNvPicPr>
          <p:nvPr/>
        </p:nvPicPr>
        <p:blipFill>
          <a:blip r:embed="rId2"/>
          <a:stretch>
            <a:fillRect/>
          </a:stretch>
        </p:blipFill>
        <p:spPr>
          <a:xfrm>
            <a:off x="2009775" y="1865928"/>
            <a:ext cx="5124450" cy="4133850"/>
          </a:xfrm>
          <a:prstGeom prst="rect">
            <a:avLst/>
          </a:prstGeom>
        </p:spPr>
      </p:pic>
    </p:spTree>
    <p:extLst>
      <p:ext uri="{BB962C8B-B14F-4D97-AF65-F5344CB8AC3E}">
        <p14:creationId xmlns:p14="http://schemas.microsoft.com/office/powerpoint/2010/main" val="25369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2.</a:t>
            </a:r>
            <a:endParaRPr sz="7200" dirty="0">
              <a:solidFill>
                <a:srgbClr val="7ECEFD"/>
              </a:solidFill>
            </a:endParaRPr>
          </a:p>
          <a:p>
            <a:pPr marL="0" lvl="0" indent="0" algn="ctr" rtl="0">
              <a:spcBef>
                <a:spcPts val="0"/>
              </a:spcBef>
              <a:spcAft>
                <a:spcPts val="0"/>
              </a:spcAft>
              <a:buNone/>
            </a:pPr>
            <a:r>
              <a:rPr lang="en-US" dirty="0" err="1"/>
              <a:t>Distâncias</a:t>
            </a:r>
            <a:r>
              <a:rPr lang="en-US" dirty="0"/>
              <a:t> </a:t>
            </a:r>
            <a:r>
              <a:rPr lang="en-US" dirty="0" err="1"/>
              <a:t>em</a:t>
            </a:r>
            <a:r>
              <a:rPr lang="en-US" dirty="0"/>
              <a:t> </a:t>
            </a:r>
            <a:r>
              <a:rPr lang="en-US" dirty="0" err="1"/>
              <a:t>vasos</a:t>
            </a:r>
            <a:r>
              <a:rPr lang="en-US" dirty="0"/>
              <a:t> de </a:t>
            </a:r>
            <a:r>
              <a:rPr lang="en-US" dirty="0" err="1"/>
              <a:t>pressão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Geodésica</a:t>
            </a:r>
            <a:r>
              <a:rPr lang="en-US" dirty="0"/>
              <a:t> </a:t>
            </a:r>
            <a:r>
              <a:rPr lang="en-US" dirty="0" err="1"/>
              <a:t>em</a:t>
            </a:r>
            <a:r>
              <a:rPr lang="en-US" dirty="0"/>
              <a:t> </a:t>
            </a:r>
            <a:r>
              <a:rPr lang="en-US" dirty="0" err="1"/>
              <a:t>elipsoides</a:t>
            </a:r>
            <a:endParaRPr lang="en-US" dirty="0"/>
          </a:p>
          <a:p>
            <a:pPr marL="0" lvl="0" indent="0" algn="ctr" rtl="0">
              <a:spcBef>
                <a:spcPts val="0"/>
              </a:spcBef>
              <a:spcAft>
                <a:spcPts val="0"/>
              </a:spcAft>
              <a:buNone/>
            </a:pPr>
            <a:r>
              <a:rPr lang="en-US" dirty="0" err="1"/>
              <a:t>Alternativas</a:t>
            </a:r>
            <a:r>
              <a:rPr lang="en-US" dirty="0"/>
              <a:t> </a:t>
            </a:r>
            <a:r>
              <a:rPr lang="en-US" dirty="0" err="1"/>
              <a:t>existentes</a:t>
            </a:r>
            <a:endParaRPr lang="en-US" dirty="0"/>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04540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893700" y="1305125"/>
            <a:ext cx="3094800" cy="8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Localização em vasos de pressão</a:t>
            </a:r>
            <a:endParaRPr sz="2400" dirty="0"/>
          </a:p>
        </p:txBody>
      </p:sp>
      <p:sp>
        <p:nvSpPr>
          <p:cNvPr id="162" name="Google Shape;162;p21"/>
          <p:cNvSpPr txBox="1">
            <a:spLocks noGrp="1"/>
          </p:cNvSpPr>
          <p:nvPr>
            <p:ph type="body" idx="1"/>
          </p:nvPr>
        </p:nvSpPr>
        <p:spPr>
          <a:xfrm>
            <a:off x="893700" y="2362200"/>
            <a:ext cx="3094800" cy="218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1800" dirty="0"/>
              <a:t>Para vasos de pressão com tampos elípticos o cálculo de distância entre pontos é um pouco mais complexo</a:t>
            </a:r>
          </a:p>
          <a:p>
            <a:pPr marL="0" lvl="0" indent="0" algn="l" rtl="0">
              <a:spcBef>
                <a:spcPts val="600"/>
              </a:spcBef>
              <a:spcAft>
                <a:spcPts val="0"/>
              </a:spcAft>
              <a:buNone/>
            </a:pPr>
            <a:r>
              <a:rPr lang="pt-BR" sz="1800" dirty="0"/>
              <a:t>A geometria do tampo pode ser descrita como um elipsoide da revolução ou esferoide</a:t>
            </a:r>
            <a:endParaRPr sz="1800" dirty="0"/>
          </a:p>
        </p:txBody>
      </p:sp>
      <p:sp>
        <p:nvSpPr>
          <p:cNvPr id="164" name="Google Shape;164;p2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4" name="Imagem 3">
            <a:extLst>
              <a:ext uri="{FF2B5EF4-FFF2-40B4-BE49-F238E27FC236}">
                <a16:creationId xmlns:a16="http://schemas.microsoft.com/office/drawing/2014/main" id="{595858D1-C0CA-46E1-B6DD-4DEE99794D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86633" y="-13996"/>
            <a:ext cx="3457368" cy="6871996"/>
          </a:xfrm>
          <a:prstGeom prst="rect">
            <a:avLst/>
          </a:prstGeom>
        </p:spPr>
      </p:pic>
    </p:spTree>
    <p:extLst>
      <p:ext uri="{BB962C8B-B14F-4D97-AF65-F5344CB8AC3E}">
        <p14:creationId xmlns:p14="http://schemas.microsoft.com/office/powerpoint/2010/main" val="1270746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16419" y="32397"/>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Geodésicas em elipsoides</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4" name="Imagem 3">
            <a:extLst>
              <a:ext uri="{FF2B5EF4-FFF2-40B4-BE49-F238E27FC236}">
                <a16:creationId xmlns:a16="http://schemas.microsoft.com/office/drawing/2014/main" id="{56F11284-C988-4306-9167-23BB353B60F1}"/>
              </a:ext>
            </a:extLst>
          </p:cNvPr>
          <p:cNvPicPr>
            <a:picLocks noChangeAspect="1"/>
          </p:cNvPicPr>
          <p:nvPr/>
        </p:nvPicPr>
        <p:blipFill>
          <a:blip r:embed="rId3"/>
          <a:stretch>
            <a:fillRect/>
          </a:stretch>
        </p:blipFill>
        <p:spPr>
          <a:xfrm>
            <a:off x="77464" y="1299657"/>
            <a:ext cx="3720095" cy="2401104"/>
          </a:xfrm>
          <a:prstGeom prst="rect">
            <a:avLst/>
          </a:prstGeom>
        </p:spPr>
      </p:pic>
      <p:pic>
        <p:nvPicPr>
          <p:cNvPr id="6" name="Imagem 5">
            <a:extLst>
              <a:ext uri="{FF2B5EF4-FFF2-40B4-BE49-F238E27FC236}">
                <a16:creationId xmlns:a16="http://schemas.microsoft.com/office/drawing/2014/main" id="{6FD29D68-2EAF-40C3-B830-ADD5E39CC255}"/>
              </a:ext>
            </a:extLst>
          </p:cNvPr>
          <p:cNvPicPr>
            <a:picLocks noChangeAspect="1"/>
          </p:cNvPicPr>
          <p:nvPr/>
        </p:nvPicPr>
        <p:blipFill>
          <a:blip r:embed="rId4"/>
          <a:stretch>
            <a:fillRect/>
          </a:stretch>
        </p:blipFill>
        <p:spPr>
          <a:xfrm>
            <a:off x="3368351" y="3393631"/>
            <a:ext cx="5775649" cy="3388446"/>
          </a:xfrm>
          <a:prstGeom prst="rect">
            <a:avLst/>
          </a:prstGeom>
        </p:spPr>
      </p:pic>
    </p:spTree>
    <p:extLst>
      <p:ext uri="{BB962C8B-B14F-4D97-AF65-F5344CB8AC3E}">
        <p14:creationId xmlns:p14="http://schemas.microsoft.com/office/powerpoint/2010/main" val="3110341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Cálculo de distâncias em elipsoides</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pt-BR" dirty="0"/>
              <a:t>O caminho mais curto entre dois pontos em uma superfície é a geodésica, portanto a menor distância entre dois pontos será o comprimento da geodésica</a:t>
            </a:r>
          </a:p>
          <a:p>
            <a:pPr lvl="0"/>
            <a:r>
              <a:rPr lang="pt-BR" dirty="0"/>
              <a:t>Existem alternativas para se determinar essas distâncias em esferoides, uma delas é a biblioteca </a:t>
            </a:r>
            <a:r>
              <a:rPr lang="pt-BR" dirty="0" err="1"/>
              <a:t>GeographicLib</a:t>
            </a:r>
            <a:r>
              <a:rPr lang="pt-BR" dirty="0"/>
              <a:t> desenvolvida em C++</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2049149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Cálculo de distâncias em elipsoides</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lvl="0"/>
            <a:r>
              <a:rPr lang="pt-BR" dirty="0"/>
              <a:t>A biblioteca </a:t>
            </a:r>
            <a:r>
              <a:rPr lang="pt-BR" dirty="0" err="1"/>
              <a:t>GeographicLib</a:t>
            </a:r>
            <a:r>
              <a:rPr lang="pt-BR" dirty="0"/>
              <a:t> possui uma implementação em Python, sendo esta utilizada no presente trabalho como referência</a:t>
            </a:r>
          </a:p>
          <a:p>
            <a:pPr lvl="0"/>
            <a:r>
              <a:rPr lang="pt-BR" dirty="0"/>
              <a:t>O cálculo de distância a partir de geodésicas em elipsoides se mostrou bastante demorado, o que levou à proposição de um método alternativo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18876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613822" y="1261198"/>
            <a:ext cx="3094800" cy="4633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O </a:t>
            </a:r>
            <a:r>
              <a:rPr lang="pt-BR" sz="2400" dirty="0"/>
              <a:t>problema</a:t>
            </a:r>
          </a:p>
        </p:txBody>
      </p:sp>
      <p:sp>
        <p:nvSpPr>
          <p:cNvPr id="162" name="Google Shape;162;p21"/>
          <p:cNvSpPr txBox="1">
            <a:spLocks noGrp="1"/>
          </p:cNvSpPr>
          <p:nvPr>
            <p:ph type="body" idx="1"/>
          </p:nvPr>
        </p:nvSpPr>
        <p:spPr>
          <a:xfrm>
            <a:off x="613822" y="1898835"/>
            <a:ext cx="3094800" cy="218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1800" dirty="0"/>
              <a:t>A partir dos tempos de chegada do sinal em diferentes sensores instalados em um vaso de pressão, determinar com precisão a origem da fonte desse sinal, sendo este provindo do corpo ou do tampo.</a:t>
            </a:r>
            <a:endParaRPr sz="1800" dirty="0"/>
          </a:p>
        </p:txBody>
      </p:sp>
      <p:sp>
        <p:nvSpPr>
          <p:cNvPr id="164" name="Google Shape;164;p2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B3F92F78-CD97-4BB4-A2EB-959C8F23B6F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08622" y="1086927"/>
            <a:ext cx="5435378" cy="5695149"/>
          </a:xfrm>
          <a:prstGeom prst="rect">
            <a:avLst/>
          </a:prstGeom>
        </p:spPr>
      </p:pic>
    </p:spTree>
    <p:extLst>
      <p:ext uri="{BB962C8B-B14F-4D97-AF65-F5344CB8AC3E}">
        <p14:creationId xmlns:p14="http://schemas.microsoft.com/office/powerpoint/2010/main" val="336280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3.</a:t>
            </a:r>
            <a:endParaRPr sz="7200" dirty="0">
              <a:solidFill>
                <a:srgbClr val="7ECEFD"/>
              </a:solidFill>
            </a:endParaRPr>
          </a:p>
          <a:p>
            <a:pPr marL="0" lvl="0" indent="0" algn="ctr" rtl="0">
              <a:spcBef>
                <a:spcPts val="0"/>
              </a:spcBef>
              <a:spcAft>
                <a:spcPts val="0"/>
              </a:spcAft>
              <a:buNone/>
            </a:pPr>
            <a:r>
              <a:rPr lang="en-US" dirty="0"/>
              <a:t>O </a:t>
            </a:r>
            <a:r>
              <a:rPr lang="en-US" dirty="0" err="1"/>
              <a:t>Método</a:t>
            </a:r>
            <a:r>
              <a:rPr lang="en-US" dirty="0"/>
              <a:t> </a:t>
            </a:r>
            <a:r>
              <a:rPr lang="en-US" dirty="0" err="1"/>
              <a:t>Proposto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Método</a:t>
            </a:r>
            <a:r>
              <a:rPr lang="en-US" dirty="0"/>
              <a:t> de </a:t>
            </a:r>
            <a:r>
              <a:rPr lang="en-US" dirty="0" err="1"/>
              <a:t>seccionamento</a:t>
            </a:r>
            <a:endParaRPr lang="en-US" dirty="0"/>
          </a:p>
          <a:p>
            <a:pPr marL="0" lvl="0" indent="0" algn="ctr" rtl="0">
              <a:spcBef>
                <a:spcPts val="0"/>
              </a:spcBef>
              <a:spcAft>
                <a:spcPts val="0"/>
              </a:spcAft>
              <a:buNone/>
            </a:pPr>
            <a:r>
              <a:rPr lang="en-US" dirty="0" err="1"/>
              <a:t>Evolução</a:t>
            </a:r>
            <a:r>
              <a:rPr lang="en-US" dirty="0"/>
              <a:t> </a:t>
            </a:r>
            <a:r>
              <a:rPr lang="en-US" dirty="0" err="1"/>
              <a:t>diferencial</a:t>
            </a:r>
            <a:endParaRPr lang="en-US" dirty="0"/>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41655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455161" y="424559"/>
            <a:ext cx="3094800" cy="8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O método de seccionamento</a:t>
            </a:r>
            <a:endParaRPr sz="2400" dirty="0"/>
          </a:p>
        </p:txBody>
      </p:sp>
      <p:sp>
        <p:nvSpPr>
          <p:cNvPr id="162" name="Google Shape;162;p21"/>
          <p:cNvSpPr txBox="1">
            <a:spLocks noGrp="1"/>
          </p:cNvSpPr>
          <p:nvPr>
            <p:ph type="body" idx="1"/>
          </p:nvPr>
        </p:nvSpPr>
        <p:spPr>
          <a:xfrm>
            <a:off x="455161" y="1579144"/>
            <a:ext cx="3094800" cy="218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1800" dirty="0"/>
              <a:t>O método de seccionamento é uma alternativa para o cálculo de distâncias em esferoides</a:t>
            </a:r>
          </a:p>
          <a:p>
            <a:pPr marL="0" lvl="0" indent="0" algn="l" rtl="0">
              <a:spcBef>
                <a:spcPts val="600"/>
              </a:spcBef>
              <a:spcAft>
                <a:spcPts val="0"/>
              </a:spcAft>
              <a:buNone/>
            </a:pPr>
            <a:r>
              <a:rPr lang="pt-BR" sz="1800" dirty="0"/>
              <a:t>A ideia principal deste é método consiste em assumir a geodésica como sendo um arco de elipse que une os pontos</a:t>
            </a:r>
            <a:endParaRPr sz="1800" dirty="0"/>
          </a:p>
        </p:txBody>
      </p:sp>
      <p:sp>
        <p:nvSpPr>
          <p:cNvPr id="164" name="Google Shape;164;p2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2" name="Imagem 1">
            <a:extLst>
              <a:ext uri="{FF2B5EF4-FFF2-40B4-BE49-F238E27FC236}">
                <a16:creationId xmlns:a16="http://schemas.microsoft.com/office/drawing/2014/main" id="{CCDF1537-B54A-454B-910B-BA57D0EEA332}"/>
              </a:ext>
            </a:extLst>
          </p:cNvPr>
          <p:cNvPicPr>
            <a:picLocks noChangeAspect="1"/>
          </p:cNvPicPr>
          <p:nvPr/>
        </p:nvPicPr>
        <p:blipFill>
          <a:blip r:embed="rId3"/>
          <a:stretch>
            <a:fillRect/>
          </a:stretch>
        </p:blipFill>
        <p:spPr>
          <a:xfrm>
            <a:off x="3549961" y="89077"/>
            <a:ext cx="2771192" cy="2419964"/>
          </a:xfrm>
          <a:prstGeom prst="rect">
            <a:avLst/>
          </a:prstGeom>
        </p:spPr>
      </p:pic>
      <p:pic>
        <p:nvPicPr>
          <p:cNvPr id="3" name="Imagem 2">
            <a:extLst>
              <a:ext uri="{FF2B5EF4-FFF2-40B4-BE49-F238E27FC236}">
                <a16:creationId xmlns:a16="http://schemas.microsoft.com/office/drawing/2014/main" id="{9898B5E9-BEE1-4E11-A90F-7AD935ED9B9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922587" y="4348960"/>
            <a:ext cx="6219825" cy="2419964"/>
          </a:xfrm>
          <a:prstGeom prst="rect">
            <a:avLst/>
          </a:prstGeom>
        </p:spPr>
      </p:pic>
      <p:pic>
        <p:nvPicPr>
          <p:cNvPr id="4" name="Imagem 3">
            <a:extLst>
              <a:ext uri="{FF2B5EF4-FFF2-40B4-BE49-F238E27FC236}">
                <a16:creationId xmlns:a16="http://schemas.microsoft.com/office/drawing/2014/main" id="{1C635DE9-D94C-417F-9490-D4155843BDB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595629" y="1963344"/>
            <a:ext cx="3548371" cy="2439148"/>
          </a:xfrm>
          <a:prstGeom prst="rect">
            <a:avLst/>
          </a:prstGeom>
        </p:spPr>
      </p:pic>
    </p:spTree>
    <p:extLst>
      <p:ext uri="{BB962C8B-B14F-4D97-AF65-F5344CB8AC3E}">
        <p14:creationId xmlns:p14="http://schemas.microsoft.com/office/powerpoint/2010/main" val="429082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body" idx="1"/>
          </p:nvPr>
        </p:nvSpPr>
        <p:spPr>
          <a:xfrm>
            <a:off x="893625" y="1765139"/>
            <a:ext cx="3136800" cy="60767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Regressão da posição</a:t>
            </a:r>
          </a:p>
          <a:p>
            <a:pPr marL="0" lvl="0" indent="0" algn="l" rtl="0">
              <a:spcBef>
                <a:spcPts val="600"/>
              </a:spcBef>
              <a:spcAft>
                <a:spcPts val="0"/>
              </a:spcAft>
              <a:buNone/>
            </a:pPr>
            <a:endParaRPr b="1" dirty="0"/>
          </a:p>
        </p:txBody>
      </p:sp>
      <p:sp>
        <p:nvSpPr>
          <p:cNvPr id="145" name="Google Shape;145;p19"/>
          <p:cNvSpPr txBox="1">
            <a:spLocks noGrp="1"/>
          </p:cNvSpPr>
          <p:nvPr>
            <p:ph type="title"/>
          </p:nvPr>
        </p:nvSpPr>
        <p:spPr>
          <a:xfrm>
            <a:off x="893625" y="363057"/>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Aproximações</a:t>
            </a:r>
            <a:endParaRPr dirty="0"/>
          </a:p>
        </p:txBody>
      </p:sp>
      <p:sp>
        <p:nvSpPr>
          <p:cNvPr id="146" name="Google Shape;146;p19"/>
          <p:cNvSpPr txBox="1">
            <a:spLocks noGrp="1"/>
          </p:cNvSpPr>
          <p:nvPr>
            <p:ph type="body" idx="2"/>
          </p:nvPr>
        </p:nvSpPr>
        <p:spPr>
          <a:xfrm>
            <a:off x="5113577" y="1768342"/>
            <a:ext cx="3136800" cy="607671"/>
          </a:xfrm>
          <a:prstGeom prst="rect">
            <a:avLst/>
          </a:prstGeom>
        </p:spPr>
        <p:txBody>
          <a:bodyPr spcFirstLastPara="1" wrap="square" lIns="91425" tIns="91425" rIns="91425" bIns="91425" anchor="t" anchorCtr="0">
            <a:noAutofit/>
          </a:bodyPr>
          <a:lstStyle/>
          <a:p>
            <a:pPr marL="0" lvl="0" indent="0">
              <a:buNone/>
            </a:pPr>
            <a:r>
              <a:rPr lang="pt-BR" b="1" dirty="0"/>
              <a:t>Regressão</a:t>
            </a:r>
            <a:r>
              <a:rPr lang="en" b="1" dirty="0"/>
              <a:t> da dist</a:t>
            </a:r>
            <a:r>
              <a:rPr lang="pt-BR" b="1" dirty="0"/>
              <a:t>â</a:t>
            </a:r>
            <a:r>
              <a:rPr lang="en" b="1" dirty="0"/>
              <a:t>ncia</a:t>
            </a:r>
            <a:endParaRPr b="1" dirty="0"/>
          </a:p>
        </p:txBody>
      </p:sp>
      <p:sp>
        <p:nvSpPr>
          <p:cNvPr id="147" name="Google Shape;147;p19"/>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2" name="Imagem 1">
            <a:extLst>
              <a:ext uri="{FF2B5EF4-FFF2-40B4-BE49-F238E27FC236}">
                <a16:creationId xmlns:a16="http://schemas.microsoft.com/office/drawing/2014/main" id="{F0909B53-96F6-48B9-A4F1-56AE9FBEFFAB}"/>
              </a:ext>
            </a:extLst>
          </p:cNvPr>
          <p:cNvPicPr>
            <a:picLocks noChangeAspect="1"/>
          </p:cNvPicPr>
          <p:nvPr/>
        </p:nvPicPr>
        <p:blipFill>
          <a:blip r:embed="rId3"/>
          <a:stretch>
            <a:fillRect/>
          </a:stretch>
        </p:blipFill>
        <p:spPr>
          <a:xfrm>
            <a:off x="663425" y="2372810"/>
            <a:ext cx="3456451" cy="2520000"/>
          </a:xfrm>
          <a:prstGeom prst="rect">
            <a:avLst/>
          </a:prstGeom>
        </p:spPr>
      </p:pic>
      <p:pic>
        <p:nvPicPr>
          <p:cNvPr id="3" name="Imagem 2">
            <a:extLst>
              <a:ext uri="{FF2B5EF4-FFF2-40B4-BE49-F238E27FC236}">
                <a16:creationId xmlns:a16="http://schemas.microsoft.com/office/drawing/2014/main" id="{BA68A31B-B4B5-4C6B-9116-B1FB6C74D0C9}"/>
              </a:ext>
            </a:extLst>
          </p:cNvPr>
          <p:cNvPicPr>
            <a:picLocks noChangeAspect="1"/>
          </p:cNvPicPr>
          <p:nvPr/>
        </p:nvPicPr>
        <p:blipFill>
          <a:blip r:embed="rId4"/>
          <a:stretch>
            <a:fillRect/>
          </a:stretch>
        </p:blipFill>
        <p:spPr>
          <a:xfrm>
            <a:off x="466292" y="5391138"/>
            <a:ext cx="3850715" cy="900000"/>
          </a:xfrm>
          <a:prstGeom prst="rect">
            <a:avLst/>
          </a:prstGeom>
        </p:spPr>
      </p:pic>
      <p:pic>
        <p:nvPicPr>
          <p:cNvPr id="4" name="Imagem 3">
            <a:extLst>
              <a:ext uri="{FF2B5EF4-FFF2-40B4-BE49-F238E27FC236}">
                <a16:creationId xmlns:a16="http://schemas.microsoft.com/office/drawing/2014/main" id="{8DA047F2-816B-4F1B-B23C-EFFEA14313F4}"/>
              </a:ext>
            </a:extLst>
          </p:cNvPr>
          <p:cNvPicPr>
            <a:picLocks noChangeAspect="1"/>
          </p:cNvPicPr>
          <p:nvPr/>
        </p:nvPicPr>
        <p:blipFill>
          <a:blip r:embed="rId5"/>
          <a:stretch>
            <a:fillRect/>
          </a:stretch>
        </p:blipFill>
        <p:spPr>
          <a:xfrm>
            <a:off x="4898399" y="2372810"/>
            <a:ext cx="3493637" cy="2520000"/>
          </a:xfrm>
          <a:prstGeom prst="rect">
            <a:avLst/>
          </a:prstGeom>
        </p:spPr>
      </p:pic>
      <p:pic>
        <p:nvPicPr>
          <p:cNvPr id="5" name="Imagem 4">
            <a:extLst>
              <a:ext uri="{FF2B5EF4-FFF2-40B4-BE49-F238E27FC236}">
                <a16:creationId xmlns:a16="http://schemas.microsoft.com/office/drawing/2014/main" id="{B69733CB-19E3-4DE1-ACD4-D37B7757160B}"/>
              </a:ext>
            </a:extLst>
          </p:cNvPr>
          <p:cNvPicPr>
            <a:picLocks noChangeAspect="1"/>
          </p:cNvPicPr>
          <p:nvPr/>
        </p:nvPicPr>
        <p:blipFill>
          <a:blip r:embed="rId6"/>
          <a:stretch>
            <a:fillRect/>
          </a:stretch>
        </p:blipFill>
        <p:spPr>
          <a:xfrm>
            <a:off x="4898399" y="5391138"/>
            <a:ext cx="3670714" cy="90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Determinando a localização da fonte</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pt-BR" dirty="0"/>
              <a:t>O problema de localização pode ser transformado em um problema de minimização</a:t>
            </a:r>
          </a:p>
          <a:p>
            <a:pPr marL="457200" lvl="0" indent="-419100" algn="l" rtl="0">
              <a:spcBef>
                <a:spcPts val="600"/>
              </a:spcBef>
              <a:spcAft>
                <a:spcPts val="0"/>
              </a:spcAft>
              <a:buSzPts val="3000"/>
              <a:buChar char="▷"/>
            </a:pPr>
            <a:r>
              <a:rPr lang="pt-BR" dirty="0"/>
              <a:t>Nessa situação, busca se determinar a posição da fonte que proporcione o conjunto de tempos de chegada mais próximo possível do observado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564248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6D2109-1E5F-4B14-AD5C-3496100ED0CD}"/>
              </a:ext>
            </a:extLst>
          </p:cNvPr>
          <p:cNvSpPr>
            <a:spLocks noGrp="1"/>
          </p:cNvSpPr>
          <p:nvPr>
            <p:ph type="title"/>
          </p:nvPr>
        </p:nvSpPr>
        <p:spPr/>
        <p:txBody>
          <a:bodyPr/>
          <a:lstStyle/>
          <a:p>
            <a:r>
              <a:rPr lang="pt-BR" dirty="0"/>
              <a:t>Determinando a localização da fonte</a:t>
            </a:r>
          </a:p>
        </p:txBody>
      </p:sp>
      <p:sp>
        <p:nvSpPr>
          <p:cNvPr id="3" name="Espaço Reservado para Texto 2">
            <a:extLst>
              <a:ext uri="{FF2B5EF4-FFF2-40B4-BE49-F238E27FC236}">
                <a16:creationId xmlns:a16="http://schemas.microsoft.com/office/drawing/2014/main" id="{3E165C15-F74C-46C6-9B3E-D48AD1101F1B}"/>
              </a:ext>
            </a:extLst>
          </p:cNvPr>
          <p:cNvSpPr>
            <a:spLocks noGrp="1"/>
          </p:cNvSpPr>
          <p:nvPr>
            <p:ph type="body" idx="1"/>
          </p:nvPr>
        </p:nvSpPr>
        <p:spPr/>
        <p:txBody>
          <a:bodyPr/>
          <a:lstStyle/>
          <a:p>
            <a:r>
              <a:rPr lang="pt-BR" dirty="0"/>
              <a:t>Portanto é preciso definir uma métrica para se dizer quão próximos estão dois conjuntos de tempos</a:t>
            </a:r>
          </a:p>
        </p:txBody>
      </p:sp>
      <p:sp>
        <p:nvSpPr>
          <p:cNvPr id="4" name="Espaço Reservado para Número de Slide 3">
            <a:extLst>
              <a:ext uri="{FF2B5EF4-FFF2-40B4-BE49-F238E27FC236}">
                <a16:creationId xmlns:a16="http://schemas.microsoft.com/office/drawing/2014/main" id="{D296FE28-851F-4078-A722-64A23EECB4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24</a:t>
            </a:fld>
            <a:endParaRPr lang="pt-BR"/>
          </a:p>
        </p:txBody>
      </p:sp>
      <p:pic>
        <p:nvPicPr>
          <p:cNvPr id="5" name="Imagem 4">
            <a:extLst>
              <a:ext uri="{FF2B5EF4-FFF2-40B4-BE49-F238E27FC236}">
                <a16:creationId xmlns:a16="http://schemas.microsoft.com/office/drawing/2014/main" id="{88316A64-B265-4271-9CE2-825F71DD8049}"/>
              </a:ext>
            </a:extLst>
          </p:cNvPr>
          <p:cNvPicPr>
            <a:picLocks noChangeAspect="1"/>
          </p:cNvPicPr>
          <p:nvPr/>
        </p:nvPicPr>
        <p:blipFill>
          <a:blip r:embed="rId2"/>
          <a:stretch>
            <a:fillRect/>
          </a:stretch>
        </p:blipFill>
        <p:spPr>
          <a:xfrm>
            <a:off x="297037" y="4802821"/>
            <a:ext cx="1114425" cy="1133475"/>
          </a:xfrm>
          <a:prstGeom prst="rect">
            <a:avLst/>
          </a:prstGeom>
        </p:spPr>
      </p:pic>
      <p:pic>
        <p:nvPicPr>
          <p:cNvPr id="6" name="Imagem 5">
            <a:extLst>
              <a:ext uri="{FF2B5EF4-FFF2-40B4-BE49-F238E27FC236}">
                <a16:creationId xmlns:a16="http://schemas.microsoft.com/office/drawing/2014/main" id="{27AF866F-B63B-4694-8461-E042D852ADC6}"/>
              </a:ext>
            </a:extLst>
          </p:cNvPr>
          <p:cNvPicPr>
            <a:picLocks noChangeAspect="1"/>
          </p:cNvPicPr>
          <p:nvPr/>
        </p:nvPicPr>
        <p:blipFill>
          <a:blip r:embed="rId3"/>
          <a:stretch>
            <a:fillRect/>
          </a:stretch>
        </p:blipFill>
        <p:spPr>
          <a:xfrm>
            <a:off x="4171652" y="4607558"/>
            <a:ext cx="2286000" cy="1524000"/>
          </a:xfrm>
          <a:prstGeom prst="rect">
            <a:avLst/>
          </a:prstGeom>
        </p:spPr>
      </p:pic>
      <p:pic>
        <p:nvPicPr>
          <p:cNvPr id="7" name="Imagem 6">
            <a:extLst>
              <a:ext uri="{FF2B5EF4-FFF2-40B4-BE49-F238E27FC236}">
                <a16:creationId xmlns:a16="http://schemas.microsoft.com/office/drawing/2014/main" id="{40881F43-A320-4F7C-8D6A-D1B2C6229650}"/>
              </a:ext>
            </a:extLst>
          </p:cNvPr>
          <p:cNvPicPr>
            <a:picLocks noChangeAspect="1"/>
          </p:cNvPicPr>
          <p:nvPr/>
        </p:nvPicPr>
        <p:blipFill>
          <a:blip r:embed="rId4"/>
          <a:stretch>
            <a:fillRect/>
          </a:stretch>
        </p:blipFill>
        <p:spPr>
          <a:xfrm>
            <a:off x="2008125" y="4398008"/>
            <a:ext cx="1790700" cy="1619250"/>
          </a:xfrm>
          <a:prstGeom prst="rect">
            <a:avLst/>
          </a:prstGeom>
        </p:spPr>
      </p:pic>
      <p:pic>
        <p:nvPicPr>
          <p:cNvPr id="8" name="Imagem 7">
            <a:extLst>
              <a:ext uri="{FF2B5EF4-FFF2-40B4-BE49-F238E27FC236}">
                <a16:creationId xmlns:a16="http://schemas.microsoft.com/office/drawing/2014/main" id="{C6BC9D55-8A18-43BE-BB91-C98130BA9B66}"/>
              </a:ext>
            </a:extLst>
          </p:cNvPr>
          <p:cNvPicPr>
            <a:picLocks noChangeAspect="1"/>
          </p:cNvPicPr>
          <p:nvPr/>
        </p:nvPicPr>
        <p:blipFill>
          <a:blip r:embed="rId5"/>
          <a:stretch>
            <a:fillRect/>
          </a:stretch>
        </p:blipFill>
        <p:spPr>
          <a:xfrm>
            <a:off x="6830480" y="4721858"/>
            <a:ext cx="1866900" cy="1295400"/>
          </a:xfrm>
          <a:prstGeom prst="rect">
            <a:avLst/>
          </a:prstGeom>
        </p:spPr>
      </p:pic>
    </p:spTree>
    <p:extLst>
      <p:ext uri="{BB962C8B-B14F-4D97-AF65-F5344CB8AC3E}">
        <p14:creationId xmlns:p14="http://schemas.microsoft.com/office/powerpoint/2010/main" val="4204253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8AF07A-6B10-4AE5-9E1F-57AF06E26EC0}"/>
              </a:ext>
            </a:extLst>
          </p:cNvPr>
          <p:cNvSpPr>
            <a:spLocks noGrp="1"/>
          </p:cNvSpPr>
          <p:nvPr>
            <p:ph type="title"/>
          </p:nvPr>
        </p:nvSpPr>
        <p:spPr/>
        <p:txBody>
          <a:bodyPr/>
          <a:lstStyle/>
          <a:p>
            <a:r>
              <a:rPr lang="pt-BR" dirty="0"/>
              <a:t>Determinando a localização da fonte</a:t>
            </a:r>
          </a:p>
        </p:txBody>
      </p:sp>
      <p:sp>
        <p:nvSpPr>
          <p:cNvPr id="3" name="Espaço Reservado para Texto 2">
            <a:extLst>
              <a:ext uri="{FF2B5EF4-FFF2-40B4-BE49-F238E27FC236}">
                <a16:creationId xmlns:a16="http://schemas.microsoft.com/office/drawing/2014/main" id="{54B4743D-55EC-48E4-ADDB-8717944C480C}"/>
              </a:ext>
            </a:extLst>
          </p:cNvPr>
          <p:cNvSpPr>
            <a:spLocks noGrp="1"/>
          </p:cNvSpPr>
          <p:nvPr>
            <p:ph type="body" idx="1"/>
          </p:nvPr>
        </p:nvSpPr>
        <p:spPr/>
        <p:txBody>
          <a:bodyPr/>
          <a:lstStyle/>
          <a:p>
            <a:r>
              <a:rPr lang="pt-BR" dirty="0"/>
              <a:t>As diferenças de tempo são então ponderadas para se priorizar os pontos mais próximos da fonte</a:t>
            </a:r>
          </a:p>
        </p:txBody>
      </p:sp>
      <p:sp>
        <p:nvSpPr>
          <p:cNvPr id="4" name="Espaço Reservado para Número de Slide 3">
            <a:extLst>
              <a:ext uri="{FF2B5EF4-FFF2-40B4-BE49-F238E27FC236}">
                <a16:creationId xmlns:a16="http://schemas.microsoft.com/office/drawing/2014/main" id="{F24F80E2-58AB-45E0-81F8-951C6FC7C5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25</a:t>
            </a:fld>
            <a:endParaRPr lang="pt-BR"/>
          </a:p>
        </p:txBody>
      </p:sp>
      <p:pic>
        <p:nvPicPr>
          <p:cNvPr id="5" name="Imagem 4">
            <a:extLst>
              <a:ext uri="{FF2B5EF4-FFF2-40B4-BE49-F238E27FC236}">
                <a16:creationId xmlns:a16="http://schemas.microsoft.com/office/drawing/2014/main" id="{CFACE8CE-92B5-4D3E-B9FC-27F5BB4F5571}"/>
              </a:ext>
            </a:extLst>
          </p:cNvPr>
          <p:cNvPicPr>
            <a:picLocks noChangeAspect="1"/>
          </p:cNvPicPr>
          <p:nvPr/>
        </p:nvPicPr>
        <p:blipFill>
          <a:blip r:embed="rId2"/>
          <a:stretch>
            <a:fillRect/>
          </a:stretch>
        </p:blipFill>
        <p:spPr>
          <a:xfrm>
            <a:off x="5215635" y="4635816"/>
            <a:ext cx="2333625" cy="1000125"/>
          </a:xfrm>
          <a:prstGeom prst="rect">
            <a:avLst/>
          </a:prstGeom>
        </p:spPr>
      </p:pic>
      <p:pic>
        <p:nvPicPr>
          <p:cNvPr id="6" name="Imagem 5">
            <a:extLst>
              <a:ext uri="{FF2B5EF4-FFF2-40B4-BE49-F238E27FC236}">
                <a16:creationId xmlns:a16="http://schemas.microsoft.com/office/drawing/2014/main" id="{0C8222BE-0BE6-423B-8463-4F8BF93C8030}"/>
              </a:ext>
            </a:extLst>
          </p:cNvPr>
          <p:cNvPicPr>
            <a:picLocks noChangeAspect="1"/>
          </p:cNvPicPr>
          <p:nvPr/>
        </p:nvPicPr>
        <p:blipFill>
          <a:blip r:embed="rId3"/>
          <a:stretch>
            <a:fillRect/>
          </a:stretch>
        </p:blipFill>
        <p:spPr>
          <a:xfrm>
            <a:off x="1498600" y="4326254"/>
            <a:ext cx="2286000" cy="1619250"/>
          </a:xfrm>
          <a:prstGeom prst="rect">
            <a:avLst/>
          </a:prstGeom>
        </p:spPr>
      </p:pic>
    </p:spTree>
    <p:extLst>
      <p:ext uri="{BB962C8B-B14F-4D97-AF65-F5344CB8AC3E}">
        <p14:creationId xmlns:p14="http://schemas.microsoft.com/office/powerpoint/2010/main" val="2566628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p:txBody>
          <a:bodyPr/>
          <a:lstStyle/>
          <a:p>
            <a:r>
              <a:rPr lang="pt-BR" dirty="0"/>
              <a:t>Evolução diferencial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26</a:t>
            </a:fld>
            <a:endParaRPr lang="pt-BR"/>
          </a:p>
        </p:txBody>
      </p:sp>
      <p:pic>
        <p:nvPicPr>
          <p:cNvPr id="8" name="Imagem 7">
            <a:extLst>
              <a:ext uri="{FF2B5EF4-FFF2-40B4-BE49-F238E27FC236}">
                <a16:creationId xmlns:a16="http://schemas.microsoft.com/office/drawing/2014/main" id="{A378ADA5-B42E-40E2-B66C-7C580221EC71}"/>
              </a:ext>
            </a:extLst>
          </p:cNvPr>
          <p:cNvPicPr>
            <a:picLocks noChangeAspect="1"/>
          </p:cNvPicPr>
          <p:nvPr/>
        </p:nvPicPr>
        <p:blipFill>
          <a:blip r:embed="rId2"/>
          <a:stretch>
            <a:fillRect/>
          </a:stretch>
        </p:blipFill>
        <p:spPr>
          <a:xfrm>
            <a:off x="1118654" y="1379807"/>
            <a:ext cx="6906692" cy="5203543"/>
          </a:xfrm>
          <a:prstGeom prst="rect">
            <a:avLst/>
          </a:prstGeom>
        </p:spPr>
      </p:pic>
    </p:spTree>
    <p:extLst>
      <p:ext uri="{BB962C8B-B14F-4D97-AF65-F5344CB8AC3E}">
        <p14:creationId xmlns:p14="http://schemas.microsoft.com/office/powerpoint/2010/main" val="3303086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p:txBody>
          <a:bodyPr/>
          <a:lstStyle/>
          <a:p>
            <a:r>
              <a:rPr lang="pt-BR" dirty="0"/>
              <a:t>Evolução diferencial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27</a:t>
            </a:fld>
            <a:endParaRPr lang="pt-BR"/>
          </a:p>
        </p:txBody>
      </p:sp>
      <p:pic>
        <p:nvPicPr>
          <p:cNvPr id="5" name="Imagem 4">
            <a:extLst>
              <a:ext uri="{FF2B5EF4-FFF2-40B4-BE49-F238E27FC236}">
                <a16:creationId xmlns:a16="http://schemas.microsoft.com/office/drawing/2014/main" id="{C4D6815F-50AF-4CC6-82CD-B370CBB039E7}"/>
              </a:ext>
            </a:extLst>
          </p:cNvPr>
          <p:cNvPicPr>
            <a:picLocks noChangeAspect="1"/>
          </p:cNvPicPr>
          <p:nvPr/>
        </p:nvPicPr>
        <p:blipFill>
          <a:blip r:embed="rId2"/>
          <a:stretch>
            <a:fillRect/>
          </a:stretch>
        </p:blipFill>
        <p:spPr>
          <a:xfrm>
            <a:off x="1044323" y="1447821"/>
            <a:ext cx="7055353" cy="5135529"/>
          </a:xfrm>
          <a:prstGeom prst="rect">
            <a:avLst/>
          </a:prstGeom>
        </p:spPr>
      </p:pic>
    </p:spTree>
    <p:extLst>
      <p:ext uri="{BB962C8B-B14F-4D97-AF65-F5344CB8AC3E}">
        <p14:creationId xmlns:p14="http://schemas.microsoft.com/office/powerpoint/2010/main" val="1849106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3.</a:t>
            </a:r>
            <a:endParaRPr sz="7200" dirty="0">
              <a:solidFill>
                <a:srgbClr val="7ECEFD"/>
              </a:solidFill>
            </a:endParaRPr>
          </a:p>
          <a:p>
            <a:pPr marL="0" lvl="0" indent="0" algn="ctr" rtl="0">
              <a:spcBef>
                <a:spcPts val="0"/>
              </a:spcBef>
              <a:spcAft>
                <a:spcPts val="0"/>
              </a:spcAft>
              <a:buNone/>
            </a:pPr>
            <a:r>
              <a:rPr lang="en-US" dirty="0" err="1"/>
              <a:t>Validação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Validação</a:t>
            </a:r>
            <a:r>
              <a:rPr lang="en-US" dirty="0"/>
              <a:t> </a:t>
            </a:r>
            <a:r>
              <a:rPr lang="en-US" dirty="0" err="1"/>
              <a:t>numérica</a:t>
            </a:r>
            <a:endParaRPr lang="en-US" dirty="0"/>
          </a:p>
          <a:p>
            <a:pPr marL="0" lvl="0" indent="0" algn="ctr" rtl="0">
              <a:spcBef>
                <a:spcPts val="0"/>
              </a:spcBef>
              <a:spcAft>
                <a:spcPts val="0"/>
              </a:spcAft>
              <a:buNone/>
            </a:pPr>
            <a:r>
              <a:rPr lang="en-US" dirty="0" err="1"/>
              <a:t>Validação</a:t>
            </a:r>
            <a:r>
              <a:rPr lang="en-US" dirty="0"/>
              <a:t> experimental</a:t>
            </a:r>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756553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E597F1D-7EA8-4DBE-94EB-9C0CC10590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5373"/>
          <a:stretch/>
        </p:blipFill>
        <p:spPr>
          <a:xfrm>
            <a:off x="3310201" y="1157471"/>
            <a:ext cx="6192614" cy="5590698"/>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29</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uniforme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041851"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25 pontos distribuídos pela estrutura</a:t>
            </a:r>
          </a:p>
          <a:p>
            <a:r>
              <a:rPr lang="pt-BR" sz="1800" dirty="0"/>
              <a:t>Comparação entre os métodos planificado e seccionamento</a:t>
            </a:r>
          </a:p>
          <a:p>
            <a:r>
              <a:rPr lang="pt-BR" sz="1800" dirty="0" err="1"/>
              <a:t>GeographicLib</a:t>
            </a:r>
            <a:r>
              <a:rPr lang="pt-BR" sz="1800" dirty="0"/>
              <a:t> usado para cálculo das distâncias de referência</a:t>
            </a:r>
          </a:p>
        </p:txBody>
      </p:sp>
    </p:spTree>
    <p:extLst>
      <p:ext uri="{BB962C8B-B14F-4D97-AF65-F5344CB8AC3E}">
        <p14:creationId xmlns:p14="http://schemas.microsoft.com/office/powerpoint/2010/main" val="350127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916025" y="-84679"/>
            <a:ext cx="5561100" cy="15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rgbClr val="7ECEFD"/>
                </a:solidFill>
              </a:rPr>
              <a:t>Agenda</a:t>
            </a:r>
            <a:endParaRPr sz="6000" dirty="0">
              <a:solidFill>
                <a:srgbClr val="7ECEFD"/>
              </a:solidFill>
            </a:endParaRPr>
          </a:p>
        </p:txBody>
      </p:sp>
      <p:sp>
        <p:nvSpPr>
          <p:cNvPr id="104" name="Google Shape;104;p14"/>
          <p:cNvSpPr txBox="1">
            <a:spLocks noGrp="1"/>
          </p:cNvSpPr>
          <p:nvPr>
            <p:ph type="body" idx="4294967295"/>
          </p:nvPr>
        </p:nvSpPr>
        <p:spPr>
          <a:xfrm>
            <a:off x="916025" y="1461820"/>
            <a:ext cx="5561100" cy="5116261"/>
          </a:xfrm>
          <a:prstGeom prst="rect">
            <a:avLst/>
          </a:prstGeom>
        </p:spPr>
        <p:txBody>
          <a:bodyPr spcFirstLastPara="1" wrap="square" lIns="91425" tIns="91425" rIns="91425" bIns="91425" anchor="t" anchorCtr="0">
            <a:noAutofit/>
          </a:bodyPr>
          <a:lstStyle/>
          <a:p>
            <a:pPr lvl="0" indent="-457200" algn="l" rtl="0">
              <a:spcBef>
                <a:spcPts val="600"/>
              </a:spcBef>
              <a:spcAft>
                <a:spcPts val="0"/>
              </a:spcAft>
              <a:buFont typeface="+mj-lt"/>
              <a:buAutoNum type="arabicPeriod"/>
            </a:pPr>
            <a:r>
              <a:rPr lang="pt-BR" sz="2400" dirty="0"/>
              <a:t>Introdução</a:t>
            </a:r>
          </a:p>
          <a:p>
            <a:pPr lvl="1" indent="-457200">
              <a:spcBef>
                <a:spcPts val="600"/>
              </a:spcBef>
            </a:pPr>
            <a:r>
              <a:rPr lang="pt-BR" sz="1800" dirty="0"/>
              <a:t>Vasos de pressão</a:t>
            </a:r>
          </a:p>
          <a:p>
            <a:pPr lvl="1" indent="-457200">
              <a:spcBef>
                <a:spcPts val="600"/>
              </a:spcBef>
            </a:pPr>
            <a:r>
              <a:rPr lang="pt-BR" sz="1800" dirty="0"/>
              <a:t>Emissão Acústica</a:t>
            </a:r>
          </a:p>
          <a:p>
            <a:pPr lvl="1" indent="-457200">
              <a:spcBef>
                <a:spcPts val="600"/>
              </a:spcBef>
            </a:pPr>
            <a:r>
              <a:rPr lang="pt-BR" sz="1800" dirty="0"/>
              <a:t>Localização</a:t>
            </a:r>
          </a:p>
          <a:p>
            <a:pPr lvl="0" indent="-457200">
              <a:buFont typeface="+mj-lt"/>
              <a:buAutoNum type="arabicPeriod"/>
            </a:pPr>
            <a:r>
              <a:rPr lang="pt-BR" sz="2400" dirty="0"/>
              <a:t>Distâncias em vasos de pressão</a:t>
            </a:r>
          </a:p>
          <a:p>
            <a:pPr lvl="1" indent="-457200">
              <a:spcBef>
                <a:spcPts val="600"/>
              </a:spcBef>
            </a:pPr>
            <a:r>
              <a:rPr lang="pt-BR" sz="1800" dirty="0"/>
              <a:t>Geodésicas em elipsoides</a:t>
            </a:r>
          </a:p>
          <a:p>
            <a:pPr lvl="1" indent="-457200">
              <a:spcBef>
                <a:spcPts val="600"/>
              </a:spcBef>
            </a:pPr>
            <a:r>
              <a:rPr lang="pt-BR" sz="1800" dirty="0"/>
              <a:t>Alternativas existentes</a:t>
            </a:r>
          </a:p>
          <a:p>
            <a:pPr indent="-457200">
              <a:buFont typeface="+mj-lt"/>
              <a:buAutoNum type="arabicPeriod"/>
            </a:pPr>
            <a:r>
              <a:rPr lang="pt-BR" sz="2400" dirty="0"/>
              <a:t>O Método Proposto</a:t>
            </a:r>
          </a:p>
          <a:p>
            <a:pPr lvl="1" indent="-457200">
              <a:spcBef>
                <a:spcPts val="600"/>
              </a:spcBef>
            </a:pPr>
            <a:r>
              <a:rPr lang="pt-BR" sz="1800" dirty="0"/>
              <a:t>Método de seccionamento</a:t>
            </a:r>
          </a:p>
          <a:p>
            <a:pPr lvl="1" indent="-457200">
              <a:spcBef>
                <a:spcPts val="600"/>
              </a:spcBef>
            </a:pPr>
            <a:r>
              <a:rPr lang="pt-BR" sz="1800" dirty="0"/>
              <a:t>Evolução diferencial</a:t>
            </a:r>
          </a:p>
          <a:p>
            <a:pPr indent="-457200">
              <a:buFont typeface="+mj-lt"/>
              <a:buAutoNum type="arabicPeriod"/>
            </a:pPr>
            <a:r>
              <a:rPr lang="pt-BR" sz="2400" dirty="0"/>
              <a:t>Validação</a:t>
            </a:r>
          </a:p>
          <a:p>
            <a:pPr lvl="1" indent="-457200">
              <a:spcBef>
                <a:spcPts val="600"/>
              </a:spcBef>
            </a:pPr>
            <a:r>
              <a:rPr lang="pt-BR" sz="1800" dirty="0"/>
              <a:t>Validação numérica</a:t>
            </a:r>
          </a:p>
          <a:p>
            <a:pPr lvl="1" indent="-457200">
              <a:spcBef>
                <a:spcPts val="600"/>
              </a:spcBef>
            </a:pPr>
            <a:r>
              <a:rPr lang="pt-BR" sz="1800" dirty="0"/>
              <a:t>Validação experimental</a:t>
            </a:r>
          </a:p>
          <a:p>
            <a:pPr marL="0" indent="0">
              <a:buNone/>
            </a:pPr>
            <a:endParaRPr sz="2400" dirty="0"/>
          </a:p>
        </p:txBody>
      </p:sp>
      <p:pic>
        <p:nvPicPr>
          <p:cNvPr id="105" name="Google Shape;105;p14" descr="cat_bn.jpg"/>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7352500" y="0"/>
            <a:ext cx="1791500" cy="6760724"/>
          </a:xfrm>
          <a:prstGeom prst="rect">
            <a:avLst/>
          </a:prstGeom>
          <a:noFill/>
          <a:ln>
            <a:noFill/>
          </a:ln>
        </p:spPr>
      </p:pic>
      <p:sp>
        <p:nvSpPr>
          <p:cNvPr id="106" name="Google Shape;106;p14"/>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8EC927C3-A0CC-42A8-874D-8DD156F8B3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4940"/>
          <a:stretch/>
        </p:blipFill>
        <p:spPr>
          <a:xfrm>
            <a:off x="3415702" y="1216922"/>
            <a:ext cx="6136187" cy="5565155"/>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30</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na interface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041851"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25 pontos distribuídos na interface entre tampo e corpo cilíndrico</a:t>
            </a:r>
          </a:p>
          <a:p>
            <a:r>
              <a:rPr lang="pt-BR" sz="1800" dirty="0"/>
              <a:t>Comparação entre os métodos planificado e seccionamento</a:t>
            </a:r>
          </a:p>
          <a:p>
            <a:r>
              <a:rPr lang="pt-BR" sz="1800" dirty="0" err="1"/>
              <a:t>GeographicLib</a:t>
            </a:r>
            <a:r>
              <a:rPr lang="pt-BR" sz="1800" dirty="0"/>
              <a:t> usado para cálculo das distâncias de referência</a:t>
            </a:r>
          </a:p>
        </p:txBody>
      </p:sp>
    </p:spTree>
    <p:extLst>
      <p:ext uri="{BB962C8B-B14F-4D97-AF65-F5344CB8AC3E}">
        <p14:creationId xmlns:p14="http://schemas.microsoft.com/office/powerpoint/2010/main" val="3903615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CD55F99-1FC6-4696-B1C7-CF8A80C1B02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5401"/>
          <a:stretch/>
        </p:blipFill>
        <p:spPr>
          <a:xfrm>
            <a:off x="3435062" y="1154638"/>
            <a:ext cx="6136187" cy="5538173"/>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31</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vertical</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041851"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25 pontos distribuídos entre o meio do corpo cilíndrico e o vértice do tampo</a:t>
            </a:r>
          </a:p>
          <a:p>
            <a:r>
              <a:rPr lang="pt-BR" sz="1800" dirty="0"/>
              <a:t>Comparação entre os métodos planificado e seccionamento</a:t>
            </a:r>
          </a:p>
          <a:p>
            <a:r>
              <a:rPr lang="pt-BR" sz="1800" dirty="0" err="1"/>
              <a:t>GeographicLib</a:t>
            </a:r>
            <a:r>
              <a:rPr lang="pt-BR" sz="1800" dirty="0"/>
              <a:t> usado para cálculo das distâncias de referência</a:t>
            </a:r>
          </a:p>
        </p:txBody>
      </p:sp>
    </p:spTree>
    <p:extLst>
      <p:ext uri="{BB962C8B-B14F-4D97-AF65-F5344CB8AC3E}">
        <p14:creationId xmlns:p14="http://schemas.microsoft.com/office/powerpoint/2010/main" val="4005958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9F497FB8-53F4-48E3-97C7-4B31DBCF29EA}"/>
              </a:ext>
            </a:extLst>
          </p:cNvPr>
          <p:cNvPicPr>
            <a:picLocks noChangeAspect="1"/>
          </p:cNvPicPr>
          <p:nvPr/>
        </p:nvPicPr>
        <p:blipFill>
          <a:blip r:embed="rId3"/>
          <a:stretch>
            <a:fillRect/>
          </a:stretch>
        </p:blipFill>
        <p:spPr>
          <a:xfrm>
            <a:off x="1120462" y="1658073"/>
            <a:ext cx="6903075" cy="5091018"/>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32</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vertical</a:t>
            </a:r>
          </a:p>
          <a:p>
            <a:pPr marL="0" lvl="0" indent="0" algn="l" rtl="0">
              <a:spcBef>
                <a:spcPts val="600"/>
              </a:spcBef>
              <a:spcAft>
                <a:spcPts val="0"/>
              </a:spcAft>
              <a:buNone/>
            </a:pPr>
            <a:endParaRPr b="1" dirty="0"/>
          </a:p>
        </p:txBody>
      </p:sp>
    </p:spTree>
    <p:extLst>
      <p:ext uri="{BB962C8B-B14F-4D97-AF65-F5344CB8AC3E}">
        <p14:creationId xmlns:p14="http://schemas.microsoft.com/office/powerpoint/2010/main" val="41920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a:t>
            </a:r>
            <a:br>
              <a:rPr lang="pt-BR" dirty="0"/>
            </a:br>
            <a:r>
              <a:rPr lang="pt-BR" dirty="0"/>
              <a:t>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33</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Materiais</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444000"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Vaso de pressão usado como acumulador de ar comprimido</a:t>
            </a:r>
          </a:p>
          <a:p>
            <a:r>
              <a:rPr lang="pt-BR" sz="1800" dirty="0"/>
              <a:t>10 sensores R15I AST do fabricante PAC, com frequência de ressonância de 150 kHz</a:t>
            </a:r>
          </a:p>
          <a:p>
            <a:r>
              <a:rPr lang="pt-BR" sz="1800" dirty="0"/>
              <a:t>Sistema de aquisição de dados </a:t>
            </a:r>
            <a:r>
              <a:rPr lang="pt-BR" sz="1800" dirty="0" err="1"/>
              <a:t>DiSP</a:t>
            </a:r>
            <a:r>
              <a:rPr lang="pt-BR" sz="1800" dirty="0"/>
              <a:t>, também do fabricante PAC, com 24 canais</a:t>
            </a:r>
          </a:p>
        </p:txBody>
      </p:sp>
      <p:pic>
        <p:nvPicPr>
          <p:cNvPr id="5" name="Imagem 4">
            <a:extLst>
              <a:ext uri="{FF2B5EF4-FFF2-40B4-BE49-F238E27FC236}">
                <a16:creationId xmlns:a16="http://schemas.microsoft.com/office/drawing/2014/main" id="{B51CFB30-3E7E-42D3-BADB-9CD5F7498694}"/>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rcRect/>
          <a:stretch/>
        </p:blipFill>
        <p:spPr>
          <a:xfrm>
            <a:off x="6970928" y="-3090"/>
            <a:ext cx="2173072" cy="6861089"/>
          </a:xfrm>
          <a:prstGeom prst="rect">
            <a:avLst/>
          </a:prstGeom>
        </p:spPr>
      </p:pic>
      <p:pic>
        <p:nvPicPr>
          <p:cNvPr id="7" name="Imagem 6">
            <a:extLst>
              <a:ext uri="{FF2B5EF4-FFF2-40B4-BE49-F238E27FC236}">
                <a16:creationId xmlns:a16="http://schemas.microsoft.com/office/drawing/2014/main" id="{447AEC8C-5265-4E30-B4BA-4FC65C7BC7F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027990" y="2601159"/>
            <a:ext cx="2939973" cy="2204980"/>
          </a:xfrm>
          <a:prstGeom prst="rect">
            <a:avLst/>
          </a:prstGeom>
        </p:spPr>
      </p:pic>
      <p:pic>
        <p:nvPicPr>
          <p:cNvPr id="14" name="Imagem 13">
            <a:extLst>
              <a:ext uri="{FF2B5EF4-FFF2-40B4-BE49-F238E27FC236}">
                <a16:creationId xmlns:a16="http://schemas.microsoft.com/office/drawing/2014/main" id="{93741315-49ED-467D-A28D-13913CE49590}"/>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rot="10800000">
            <a:off x="4027989" y="-4"/>
            <a:ext cx="2942937" cy="2601159"/>
          </a:xfrm>
          <a:prstGeom prst="rect">
            <a:avLst/>
          </a:prstGeom>
        </p:spPr>
      </p:pic>
      <p:pic>
        <p:nvPicPr>
          <p:cNvPr id="16" name="Imagem 15">
            <a:extLst>
              <a:ext uri="{FF2B5EF4-FFF2-40B4-BE49-F238E27FC236}">
                <a16:creationId xmlns:a16="http://schemas.microsoft.com/office/drawing/2014/main" id="{007D2E6A-9A3F-4D6B-AD4F-AA95BAD8F366}"/>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027991" y="4767873"/>
            <a:ext cx="2942936" cy="2090126"/>
          </a:xfrm>
          <a:prstGeom prst="rect">
            <a:avLst/>
          </a:prstGeom>
        </p:spPr>
      </p:pic>
    </p:spTree>
    <p:extLst>
      <p:ext uri="{BB962C8B-B14F-4D97-AF65-F5344CB8AC3E}">
        <p14:creationId xmlns:p14="http://schemas.microsoft.com/office/powerpoint/2010/main" val="2561397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7914E1A5-6D23-44A7-AF06-439192A5929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4838"/>
          <a:stretch/>
        </p:blipFill>
        <p:spPr>
          <a:xfrm>
            <a:off x="3171016" y="850921"/>
            <a:ext cx="6462601" cy="5867492"/>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34</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Auto teste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2937679"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Sinal gerado pela funcionalidade de auto teste dos sensores</a:t>
            </a:r>
          </a:p>
          <a:p>
            <a:r>
              <a:rPr lang="pt-BR" sz="1800" dirty="0"/>
              <a:t>10 fontes simuladas</a:t>
            </a:r>
          </a:p>
          <a:p>
            <a:pPr marL="38100" indent="0">
              <a:buNone/>
            </a:pPr>
            <a:endParaRPr lang="pt-BR" sz="1800" dirty="0"/>
          </a:p>
        </p:txBody>
      </p:sp>
    </p:spTree>
    <p:extLst>
      <p:ext uri="{BB962C8B-B14F-4D97-AF65-F5344CB8AC3E}">
        <p14:creationId xmlns:p14="http://schemas.microsoft.com/office/powerpoint/2010/main" val="3025262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35</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Auto teste</a:t>
            </a:r>
          </a:p>
          <a:p>
            <a:pPr marL="0" lvl="0" indent="0" algn="l" rtl="0">
              <a:spcBef>
                <a:spcPts val="600"/>
              </a:spcBef>
              <a:spcAft>
                <a:spcPts val="0"/>
              </a:spcAft>
              <a:buNone/>
            </a:pPr>
            <a:endParaRPr b="1" dirty="0"/>
          </a:p>
        </p:txBody>
      </p:sp>
      <p:pic>
        <p:nvPicPr>
          <p:cNvPr id="3" name="Imagem 2">
            <a:extLst>
              <a:ext uri="{FF2B5EF4-FFF2-40B4-BE49-F238E27FC236}">
                <a16:creationId xmlns:a16="http://schemas.microsoft.com/office/drawing/2014/main" id="{9367F97A-68EE-492B-A798-9C7ECD54384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668" b="10108"/>
          <a:stretch/>
        </p:blipFill>
        <p:spPr>
          <a:xfrm>
            <a:off x="272005" y="2466648"/>
            <a:ext cx="8599990" cy="3309002"/>
          </a:xfrm>
          <a:prstGeom prst="rect">
            <a:avLst/>
          </a:prstGeom>
        </p:spPr>
      </p:pic>
    </p:spTree>
    <p:extLst>
      <p:ext uri="{BB962C8B-B14F-4D97-AF65-F5344CB8AC3E}">
        <p14:creationId xmlns:p14="http://schemas.microsoft.com/office/powerpoint/2010/main" val="682558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B9236AA-07FA-4BFC-ADEB-CF5EA5495F0A}"/>
              </a:ext>
            </a:extLst>
          </p:cNvPr>
          <p:cNvPicPr>
            <a:picLocks noChangeAspect="1"/>
          </p:cNvPicPr>
          <p:nvPr/>
        </p:nvPicPr>
        <p:blipFill>
          <a:blip r:embed="rId3"/>
          <a:stretch>
            <a:fillRect/>
          </a:stretch>
        </p:blipFill>
        <p:spPr>
          <a:xfrm>
            <a:off x="6249817" y="1487881"/>
            <a:ext cx="2894184" cy="2761257"/>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36</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2937679"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Sinal gerado pela quebra de minas de grafite</a:t>
            </a:r>
          </a:p>
          <a:p>
            <a:r>
              <a:rPr lang="pt-BR" sz="1800" dirty="0"/>
              <a:t>3 linhas de quebras</a:t>
            </a:r>
          </a:p>
          <a:p>
            <a:r>
              <a:rPr lang="pt-BR" sz="1800" dirty="0"/>
              <a:t>10 pontos por linha</a:t>
            </a:r>
          </a:p>
          <a:p>
            <a:r>
              <a:rPr lang="pt-BR" sz="1800" dirty="0"/>
              <a:t>5 quebras por posição</a:t>
            </a:r>
          </a:p>
          <a:p>
            <a:pPr marL="38100" indent="0">
              <a:buNone/>
            </a:pPr>
            <a:endParaRPr lang="pt-BR" sz="1800" dirty="0"/>
          </a:p>
        </p:txBody>
      </p:sp>
      <p:pic>
        <p:nvPicPr>
          <p:cNvPr id="8" name="Imagem 7">
            <a:extLst>
              <a:ext uri="{FF2B5EF4-FFF2-40B4-BE49-F238E27FC236}">
                <a16:creationId xmlns:a16="http://schemas.microsoft.com/office/drawing/2014/main" id="{E448A826-F891-4639-B89B-C51873AA13F4}"/>
              </a:ext>
            </a:extLst>
          </p:cNvPr>
          <p:cNvPicPr>
            <a:picLocks noChangeAspect="1"/>
          </p:cNvPicPr>
          <p:nvPr/>
        </p:nvPicPr>
        <p:blipFill>
          <a:blip r:embed="rId4"/>
          <a:stretch>
            <a:fillRect/>
          </a:stretch>
        </p:blipFill>
        <p:spPr>
          <a:xfrm>
            <a:off x="3608278" y="3989490"/>
            <a:ext cx="2894184" cy="2761257"/>
          </a:xfrm>
          <a:prstGeom prst="rect">
            <a:avLst/>
          </a:prstGeom>
        </p:spPr>
      </p:pic>
      <p:pic>
        <p:nvPicPr>
          <p:cNvPr id="10" name="Imagem 9">
            <a:extLst>
              <a:ext uri="{FF2B5EF4-FFF2-40B4-BE49-F238E27FC236}">
                <a16:creationId xmlns:a16="http://schemas.microsoft.com/office/drawing/2014/main" id="{71FCFECF-7ACB-4E29-9911-C6B7E722A76E}"/>
              </a:ext>
            </a:extLst>
          </p:cNvPr>
          <p:cNvPicPr>
            <a:picLocks noChangeAspect="1"/>
          </p:cNvPicPr>
          <p:nvPr/>
        </p:nvPicPr>
        <p:blipFill>
          <a:blip r:embed="rId5"/>
          <a:stretch>
            <a:fillRect/>
          </a:stretch>
        </p:blipFill>
        <p:spPr>
          <a:xfrm>
            <a:off x="6249817" y="3958162"/>
            <a:ext cx="2894183" cy="2761256"/>
          </a:xfrm>
          <a:prstGeom prst="rect">
            <a:avLst/>
          </a:prstGeom>
        </p:spPr>
      </p:pic>
    </p:spTree>
    <p:extLst>
      <p:ext uri="{BB962C8B-B14F-4D97-AF65-F5344CB8AC3E}">
        <p14:creationId xmlns:p14="http://schemas.microsoft.com/office/powerpoint/2010/main" val="4136802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37</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699" y="1597306"/>
            <a:ext cx="3789963"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 Linha 1</a:t>
            </a:r>
          </a:p>
          <a:p>
            <a:pPr marL="0" lvl="0" indent="0" algn="l" rtl="0">
              <a:spcBef>
                <a:spcPts val="600"/>
              </a:spcBef>
              <a:spcAft>
                <a:spcPts val="0"/>
              </a:spcAft>
              <a:buNone/>
            </a:pPr>
            <a:endParaRPr b="1" dirty="0"/>
          </a:p>
        </p:txBody>
      </p:sp>
      <p:pic>
        <p:nvPicPr>
          <p:cNvPr id="6" name="Imagem 5">
            <a:extLst>
              <a:ext uri="{FF2B5EF4-FFF2-40B4-BE49-F238E27FC236}">
                <a16:creationId xmlns:a16="http://schemas.microsoft.com/office/drawing/2014/main" id="{B8234B01-DF25-482A-B0EC-3A1FBB4E9DC8}"/>
              </a:ext>
            </a:extLst>
          </p:cNvPr>
          <p:cNvPicPr>
            <a:picLocks noChangeAspect="1"/>
          </p:cNvPicPr>
          <p:nvPr/>
        </p:nvPicPr>
        <p:blipFill>
          <a:blip r:embed="rId3"/>
          <a:stretch>
            <a:fillRect/>
          </a:stretch>
        </p:blipFill>
        <p:spPr>
          <a:xfrm>
            <a:off x="0" y="2253213"/>
            <a:ext cx="4683663" cy="4468547"/>
          </a:xfrm>
          <a:prstGeom prst="rect">
            <a:avLst/>
          </a:prstGeom>
        </p:spPr>
      </p:pic>
      <p:pic>
        <p:nvPicPr>
          <p:cNvPr id="9" name="Imagem 8">
            <a:extLst>
              <a:ext uri="{FF2B5EF4-FFF2-40B4-BE49-F238E27FC236}">
                <a16:creationId xmlns:a16="http://schemas.microsoft.com/office/drawing/2014/main" id="{EB06EEFA-3748-4B51-99EA-043778BAE4B4}"/>
              </a:ext>
            </a:extLst>
          </p:cNvPr>
          <p:cNvPicPr>
            <a:picLocks noChangeAspect="1"/>
          </p:cNvPicPr>
          <p:nvPr/>
        </p:nvPicPr>
        <p:blipFill>
          <a:blip r:embed="rId4"/>
          <a:stretch>
            <a:fillRect/>
          </a:stretch>
        </p:blipFill>
        <p:spPr>
          <a:xfrm>
            <a:off x="4460337" y="2253213"/>
            <a:ext cx="4683663" cy="4468547"/>
          </a:xfrm>
          <a:prstGeom prst="rect">
            <a:avLst/>
          </a:prstGeom>
        </p:spPr>
      </p:pic>
    </p:spTree>
    <p:extLst>
      <p:ext uri="{BB962C8B-B14F-4D97-AF65-F5344CB8AC3E}">
        <p14:creationId xmlns:p14="http://schemas.microsoft.com/office/powerpoint/2010/main" val="4282908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38</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699" y="1597306"/>
            <a:ext cx="3789963"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 Linha 2</a:t>
            </a:r>
          </a:p>
          <a:p>
            <a:pPr marL="0" lvl="0" indent="0" algn="l" rtl="0">
              <a:spcBef>
                <a:spcPts val="600"/>
              </a:spcBef>
              <a:spcAft>
                <a:spcPts val="0"/>
              </a:spcAft>
              <a:buNone/>
            </a:pPr>
            <a:endParaRPr b="1" dirty="0"/>
          </a:p>
        </p:txBody>
      </p:sp>
      <p:pic>
        <p:nvPicPr>
          <p:cNvPr id="5" name="Imagem 4">
            <a:extLst>
              <a:ext uri="{FF2B5EF4-FFF2-40B4-BE49-F238E27FC236}">
                <a16:creationId xmlns:a16="http://schemas.microsoft.com/office/drawing/2014/main" id="{4472F03F-6362-4E0A-B337-B9D9D6AA683E}"/>
              </a:ext>
            </a:extLst>
          </p:cNvPr>
          <p:cNvPicPr>
            <a:picLocks noChangeAspect="1"/>
          </p:cNvPicPr>
          <p:nvPr/>
        </p:nvPicPr>
        <p:blipFill>
          <a:blip r:embed="rId3"/>
          <a:stretch>
            <a:fillRect/>
          </a:stretch>
        </p:blipFill>
        <p:spPr>
          <a:xfrm>
            <a:off x="4460336" y="2204977"/>
            <a:ext cx="4683664" cy="4468549"/>
          </a:xfrm>
          <a:prstGeom prst="rect">
            <a:avLst/>
          </a:prstGeom>
        </p:spPr>
      </p:pic>
      <p:pic>
        <p:nvPicPr>
          <p:cNvPr id="12" name="Imagem 11">
            <a:extLst>
              <a:ext uri="{FF2B5EF4-FFF2-40B4-BE49-F238E27FC236}">
                <a16:creationId xmlns:a16="http://schemas.microsoft.com/office/drawing/2014/main" id="{B86D44D8-E231-4A38-AD47-725178CF7247}"/>
              </a:ext>
            </a:extLst>
          </p:cNvPr>
          <p:cNvPicPr>
            <a:picLocks noChangeAspect="1"/>
          </p:cNvPicPr>
          <p:nvPr/>
        </p:nvPicPr>
        <p:blipFill>
          <a:blip r:embed="rId4"/>
          <a:stretch>
            <a:fillRect/>
          </a:stretch>
        </p:blipFill>
        <p:spPr>
          <a:xfrm>
            <a:off x="0" y="2204978"/>
            <a:ext cx="4683663" cy="4468548"/>
          </a:xfrm>
          <a:prstGeom prst="rect">
            <a:avLst/>
          </a:prstGeom>
        </p:spPr>
      </p:pic>
    </p:spTree>
    <p:extLst>
      <p:ext uri="{BB962C8B-B14F-4D97-AF65-F5344CB8AC3E}">
        <p14:creationId xmlns:p14="http://schemas.microsoft.com/office/powerpoint/2010/main" val="678442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39</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699" y="1597306"/>
            <a:ext cx="3789963"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 Linha 3</a:t>
            </a:r>
          </a:p>
          <a:p>
            <a:pPr marL="0" lvl="0" indent="0" algn="l" rtl="0">
              <a:spcBef>
                <a:spcPts val="600"/>
              </a:spcBef>
              <a:spcAft>
                <a:spcPts val="0"/>
              </a:spcAft>
              <a:buNone/>
            </a:pPr>
            <a:endParaRPr b="1" dirty="0"/>
          </a:p>
        </p:txBody>
      </p:sp>
      <p:pic>
        <p:nvPicPr>
          <p:cNvPr id="8" name="Imagem 7">
            <a:extLst>
              <a:ext uri="{FF2B5EF4-FFF2-40B4-BE49-F238E27FC236}">
                <a16:creationId xmlns:a16="http://schemas.microsoft.com/office/drawing/2014/main" id="{DF743982-FA45-4678-99A3-E6881C46B1E0}"/>
              </a:ext>
            </a:extLst>
          </p:cNvPr>
          <p:cNvPicPr>
            <a:picLocks noChangeAspect="1"/>
          </p:cNvPicPr>
          <p:nvPr/>
        </p:nvPicPr>
        <p:blipFill>
          <a:blip r:embed="rId3"/>
          <a:stretch>
            <a:fillRect/>
          </a:stretch>
        </p:blipFill>
        <p:spPr>
          <a:xfrm>
            <a:off x="4460337" y="2283073"/>
            <a:ext cx="4683663" cy="4468547"/>
          </a:xfrm>
          <a:prstGeom prst="rect">
            <a:avLst/>
          </a:prstGeom>
        </p:spPr>
      </p:pic>
      <p:pic>
        <p:nvPicPr>
          <p:cNvPr id="12" name="Imagem 11">
            <a:extLst>
              <a:ext uri="{FF2B5EF4-FFF2-40B4-BE49-F238E27FC236}">
                <a16:creationId xmlns:a16="http://schemas.microsoft.com/office/drawing/2014/main" id="{3FE49585-D73B-44FA-B023-8F1D33FC76B8}"/>
              </a:ext>
            </a:extLst>
          </p:cNvPr>
          <p:cNvPicPr>
            <a:picLocks noChangeAspect="1"/>
          </p:cNvPicPr>
          <p:nvPr/>
        </p:nvPicPr>
        <p:blipFill>
          <a:blip r:embed="rId4"/>
          <a:stretch>
            <a:fillRect/>
          </a:stretch>
        </p:blipFill>
        <p:spPr>
          <a:xfrm>
            <a:off x="-1" y="2283072"/>
            <a:ext cx="4683663" cy="4468547"/>
          </a:xfrm>
          <a:prstGeom prst="rect">
            <a:avLst/>
          </a:prstGeom>
        </p:spPr>
      </p:pic>
    </p:spTree>
    <p:extLst>
      <p:ext uri="{BB962C8B-B14F-4D97-AF65-F5344CB8AC3E}">
        <p14:creationId xmlns:p14="http://schemas.microsoft.com/office/powerpoint/2010/main" val="191811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1.</a:t>
            </a:r>
            <a:endParaRPr sz="7200" dirty="0">
              <a:solidFill>
                <a:srgbClr val="7ECEFD"/>
              </a:solidFill>
            </a:endParaRPr>
          </a:p>
          <a:p>
            <a:pPr marL="0" lvl="0" indent="0" algn="ctr" rtl="0">
              <a:spcBef>
                <a:spcPts val="0"/>
              </a:spcBef>
              <a:spcAft>
                <a:spcPts val="0"/>
              </a:spcAft>
              <a:buNone/>
            </a:pPr>
            <a:r>
              <a:rPr lang="en-US" dirty="0"/>
              <a:t>INTRODUÇÃO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Vasos</a:t>
            </a:r>
            <a:r>
              <a:rPr lang="en-US" dirty="0"/>
              <a:t> de </a:t>
            </a:r>
            <a:r>
              <a:rPr lang="en-US" dirty="0" err="1"/>
              <a:t>pressão</a:t>
            </a:r>
            <a:endParaRPr lang="en-US" dirty="0"/>
          </a:p>
          <a:p>
            <a:pPr marL="0" lvl="0" indent="0" algn="ctr" rtl="0">
              <a:spcBef>
                <a:spcPts val="0"/>
              </a:spcBef>
              <a:spcAft>
                <a:spcPts val="0"/>
              </a:spcAft>
              <a:buNone/>
            </a:pPr>
            <a:r>
              <a:rPr lang="en-US" dirty="0" err="1"/>
              <a:t>Emissão</a:t>
            </a:r>
            <a:r>
              <a:rPr lang="en-US" dirty="0"/>
              <a:t> </a:t>
            </a:r>
            <a:r>
              <a:rPr lang="en-US" dirty="0" err="1"/>
              <a:t>Acústica</a:t>
            </a:r>
            <a:endParaRPr lang="en-US" dirty="0"/>
          </a:p>
          <a:p>
            <a:pPr marL="0" lvl="0" indent="0" algn="ctr" rtl="0">
              <a:spcBef>
                <a:spcPts val="0"/>
              </a:spcBef>
              <a:spcAft>
                <a:spcPts val="0"/>
              </a:spcAft>
              <a:buNone/>
            </a:pPr>
            <a:r>
              <a:rPr lang="en-US" dirty="0" err="1"/>
              <a:t>Localização</a:t>
            </a:r>
            <a:endParaRPr lang="en-US" dirty="0"/>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4.</a:t>
            </a:r>
            <a:endParaRPr sz="7200" dirty="0">
              <a:solidFill>
                <a:srgbClr val="7ECEFD"/>
              </a:solidFill>
            </a:endParaRPr>
          </a:p>
          <a:p>
            <a:pPr marL="0" lvl="0" indent="0" algn="ctr" rtl="0">
              <a:spcBef>
                <a:spcPts val="0"/>
              </a:spcBef>
              <a:spcAft>
                <a:spcPts val="0"/>
              </a:spcAft>
              <a:buNone/>
            </a:pPr>
            <a:r>
              <a:rPr lang="en-US" dirty="0" err="1"/>
              <a:t>Conclusões</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1505288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893700" y="5794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Conclusões sobre os resultados</a:t>
            </a:r>
            <a:endParaRPr dirty="0"/>
          </a:p>
        </p:txBody>
      </p:sp>
      <p:sp>
        <p:nvSpPr>
          <p:cNvPr id="153" name="Google Shape;153;p20"/>
          <p:cNvSpPr txBox="1">
            <a:spLocks noGrp="1"/>
          </p:cNvSpPr>
          <p:nvPr>
            <p:ph type="body" idx="1"/>
          </p:nvPr>
        </p:nvSpPr>
        <p:spPr>
          <a:xfrm>
            <a:off x="893700"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Acurácia</a:t>
            </a:r>
            <a:endParaRPr b="1" dirty="0"/>
          </a:p>
          <a:p>
            <a:pPr marL="0" lvl="0" indent="0">
              <a:buNone/>
            </a:pPr>
            <a:r>
              <a:rPr lang="pt-BR" dirty="0"/>
              <a:t>Os resultados obtidos no trabalho se mostraram bastante satisfatórios, fornecendo, em algumas situações, localizações mais precisas que o sistema comercial de referência</a:t>
            </a:r>
            <a:endParaRPr dirty="0"/>
          </a:p>
        </p:txBody>
      </p:sp>
      <p:sp>
        <p:nvSpPr>
          <p:cNvPr id="154" name="Google Shape;154;p20"/>
          <p:cNvSpPr txBox="1">
            <a:spLocks noGrp="1"/>
          </p:cNvSpPr>
          <p:nvPr>
            <p:ph type="body" idx="2"/>
          </p:nvPr>
        </p:nvSpPr>
        <p:spPr>
          <a:xfrm>
            <a:off x="3386401"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Tempo de execução</a:t>
            </a:r>
            <a:endParaRPr b="1" dirty="0"/>
          </a:p>
          <a:p>
            <a:pPr marL="0" lvl="0" indent="0" algn="l" rtl="0">
              <a:spcBef>
                <a:spcPts val="600"/>
              </a:spcBef>
              <a:spcAft>
                <a:spcPts val="0"/>
              </a:spcAft>
              <a:buNone/>
            </a:pPr>
            <a:r>
              <a:rPr lang="pt-BR" dirty="0"/>
              <a:t>O tempo de execução é uma desvantagem do método proposto, o principal motivo é o custo computacional para o cálculo de distâncias a partir do método de seccionamento</a:t>
            </a:r>
            <a:endParaRPr dirty="0"/>
          </a:p>
        </p:txBody>
      </p:sp>
      <p:sp>
        <p:nvSpPr>
          <p:cNvPr id="155" name="Google Shape;155;p20"/>
          <p:cNvSpPr txBox="1">
            <a:spLocks noGrp="1"/>
          </p:cNvSpPr>
          <p:nvPr>
            <p:ph type="body" idx="3"/>
          </p:nvPr>
        </p:nvSpPr>
        <p:spPr>
          <a:xfrm>
            <a:off x="5879102"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Aplicabilidade do método</a:t>
            </a:r>
            <a:endParaRPr b="1" dirty="0"/>
          </a:p>
          <a:p>
            <a:pPr marL="0" lvl="0" indent="0" algn="l" rtl="0">
              <a:spcBef>
                <a:spcPts val="600"/>
              </a:spcBef>
              <a:spcAft>
                <a:spcPts val="0"/>
              </a:spcAft>
              <a:buNone/>
            </a:pPr>
            <a:r>
              <a:rPr lang="pt-BR" dirty="0"/>
              <a:t>Devido ao tempo de execução elevado, a aplicação do método em tempo real não seria viável atualmente. Entretanto, este pode ser usado em uma pós análise para se obter localizações mais precisas para um certo conjunto de dados</a:t>
            </a:r>
            <a:endParaRPr dirty="0"/>
          </a:p>
          <a:p>
            <a:pPr marL="0" lvl="0" indent="0" algn="l" rtl="0">
              <a:spcBef>
                <a:spcPts val="600"/>
              </a:spcBef>
              <a:spcAft>
                <a:spcPts val="0"/>
              </a:spcAft>
              <a:buNone/>
            </a:pPr>
            <a:endParaRPr dirty="0"/>
          </a:p>
        </p:txBody>
      </p:sp>
      <p:sp>
        <p:nvSpPr>
          <p:cNvPr id="156" name="Google Shape;156;p20"/>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1692953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893700" y="5794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Sugestões para trabalhos futuros</a:t>
            </a:r>
            <a:endParaRPr dirty="0"/>
          </a:p>
        </p:txBody>
      </p:sp>
      <p:sp>
        <p:nvSpPr>
          <p:cNvPr id="153" name="Google Shape;153;p20"/>
          <p:cNvSpPr txBox="1">
            <a:spLocks noGrp="1"/>
          </p:cNvSpPr>
          <p:nvPr>
            <p:ph type="body" idx="1"/>
          </p:nvPr>
        </p:nvSpPr>
        <p:spPr>
          <a:xfrm>
            <a:off x="893700"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Otimização do tempo de execução do código</a:t>
            </a:r>
            <a:endParaRPr b="1" dirty="0"/>
          </a:p>
          <a:p>
            <a:pPr marL="0" lvl="0" indent="0">
              <a:buNone/>
            </a:pPr>
            <a:r>
              <a:rPr lang="pt-BR" dirty="0"/>
              <a:t>Possibilitando a aplicação do método de localização em tempo real. Uma alternativa é a seleção do algoritmo de localização com base em uma análise prévia dos tempos. </a:t>
            </a:r>
            <a:endParaRPr dirty="0"/>
          </a:p>
        </p:txBody>
      </p:sp>
      <p:sp>
        <p:nvSpPr>
          <p:cNvPr id="154" name="Google Shape;154;p20"/>
          <p:cNvSpPr txBox="1">
            <a:spLocks noGrp="1"/>
          </p:cNvSpPr>
          <p:nvPr>
            <p:ph type="body" idx="2"/>
          </p:nvPr>
        </p:nvSpPr>
        <p:spPr>
          <a:xfrm>
            <a:off x="3386401"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Funções de regressão</a:t>
            </a:r>
            <a:endParaRPr b="1" dirty="0"/>
          </a:p>
          <a:p>
            <a:pPr marL="0" lvl="0" indent="0" algn="l" rtl="0">
              <a:spcBef>
                <a:spcPts val="600"/>
              </a:spcBef>
              <a:spcAft>
                <a:spcPts val="0"/>
              </a:spcAft>
              <a:buNone/>
            </a:pPr>
            <a:r>
              <a:rPr lang="pt-BR" dirty="0"/>
              <a:t>A validação empírica revelou que o método proposto se mostrou inferior ao tradicional na interface corpo/tampo. Parte disso pode ser pelo desvio das funções de regressão nessa região. Sugere-se o estudo de outras funções para essa regressão</a:t>
            </a:r>
            <a:endParaRPr dirty="0"/>
          </a:p>
        </p:txBody>
      </p:sp>
      <p:sp>
        <p:nvSpPr>
          <p:cNvPr id="155" name="Google Shape;155;p20"/>
          <p:cNvSpPr txBox="1">
            <a:spLocks noGrp="1"/>
          </p:cNvSpPr>
          <p:nvPr>
            <p:ph type="body" idx="3"/>
          </p:nvPr>
        </p:nvSpPr>
        <p:spPr>
          <a:xfrm>
            <a:off x="5879102"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Análise de sensibilidade e convergência</a:t>
            </a:r>
            <a:endParaRPr b="1" dirty="0"/>
          </a:p>
          <a:p>
            <a:pPr marL="0" lvl="0" indent="0">
              <a:buNone/>
            </a:pPr>
            <a:r>
              <a:rPr lang="pt-BR" dirty="0"/>
              <a:t>Por fim, para aplicação robusta do método do seccionamento em sistemas de emissão acústica é sugerida a realização de uma análise de sensibilidade, para se verificar a resposta desse em função de desvios nos tempos de chegada e parâmetros da geometria. É necessário também analisar a convergência do método para toda extensão da estrutura.</a:t>
            </a:r>
            <a:endParaRPr dirty="0"/>
          </a:p>
        </p:txBody>
      </p:sp>
      <p:sp>
        <p:nvSpPr>
          <p:cNvPr id="156" name="Google Shape;156;p20"/>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357809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txBox="1">
            <a:spLocks noGrp="1"/>
          </p:cNvSpPr>
          <p:nvPr>
            <p:ph type="ctrTitle" idx="4294967295"/>
          </p:nvPr>
        </p:nvSpPr>
        <p:spPr>
          <a:xfrm>
            <a:off x="916025" y="968125"/>
            <a:ext cx="5561100" cy="15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6000" dirty="0">
                <a:solidFill>
                  <a:srgbClr val="7ECEFD"/>
                </a:solidFill>
              </a:rPr>
              <a:t>Obrigado</a:t>
            </a:r>
            <a:r>
              <a:rPr lang="en" sz="6000" dirty="0">
                <a:solidFill>
                  <a:srgbClr val="7ECEFD"/>
                </a:solidFill>
              </a:rPr>
              <a:t>!</a:t>
            </a:r>
            <a:endParaRPr sz="6000" dirty="0">
              <a:solidFill>
                <a:srgbClr val="7ECEFD"/>
              </a:solidFill>
            </a:endParaRPr>
          </a:p>
        </p:txBody>
      </p:sp>
      <p:sp>
        <p:nvSpPr>
          <p:cNvPr id="338" name="Google Shape;338;p35"/>
          <p:cNvSpPr txBox="1">
            <a:spLocks noGrp="1"/>
          </p:cNvSpPr>
          <p:nvPr>
            <p:ph type="subTitle" idx="4294967295"/>
          </p:nvPr>
        </p:nvSpPr>
        <p:spPr>
          <a:xfrm>
            <a:off x="916025" y="2338950"/>
            <a:ext cx="5561100" cy="104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4800" b="1" dirty="0">
                <a:solidFill>
                  <a:srgbClr val="FFFFFF"/>
                </a:solidFill>
              </a:rPr>
              <a:t>Perguntas</a:t>
            </a:r>
            <a:r>
              <a:rPr lang="en" sz="4800" b="1" dirty="0">
                <a:solidFill>
                  <a:srgbClr val="FFFFFF"/>
                </a:solidFill>
              </a:rPr>
              <a:t>?</a:t>
            </a:r>
            <a:endParaRPr sz="4800" b="1" dirty="0">
              <a:solidFill>
                <a:srgbClr val="FFFFFF"/>
              </a:solidFill>
            </a:endParaRPr>
          </a:p>
        </p:txBody>
      </p:sp>
      <p:sp>
        <p:nvSpPr>
          <p:cNvPr id="339" name="Google Shape;339;p35"/>
          <p:cNvSpPr txBox="1">
            <a:spLocks noGrp="1"/>
          </p:cNvSpPr>
          <p:nvPr>
            <p:ph type="body" idx="4294967295"/>
          </p:nvPr>
        </p:nvSpPr>
        <p:spPr>
          <a:xfrm>
            <a:off x="916025" y="3678675"/>
            <a:ext cx="5561100" cy="266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2400" dirty="0">
                <a:solidFill>
                  <a:srgbClr val="FFFFFF"/>
                </a:solidFill>
              </a:rPr>
              <a:t>Jéssica </a:t>
            </a:r>
            <a:r>
              <a:rPr lang="pt-BR" sz="2400" dirty="0" err="1">
                <a:solidFill>
                  <a:srgbClr val="FFFFFF"/>
                </a:solidFill>
              </a:rPr>
              <a:t>Meneguel</a:t>
            </a:r>
            <a:r>
              <a:rPr lang="pt-BR" sz="2400" dirty="0">
                <a:solidFill>
                  <a:srgbClr val="FFFFFF"/>
                </a:solidFill>
              </a:rPr>
              <a:t>: </a:t>
            </a:r>
            <a:r>
              <a:rPr lang="pt-BR" sz="2400" dirty="0">
                <a:solidFill>
                  <a:schemeClr val="bg1"/>
                </a:solidFill>
              </a:rPr>
              <a:t>jmmeneguel@gmail.com</a:t>
            </a:r>
          </a:p>
          <a:p>
            <a:pPr marL="0" lvl="0" indent="0" algn="l" rtl="0">
              <a:spcBef>
                <a:spcPts val="600"/>
              </a:spcBef>
              <a:spcAft>
                <a:spcPts val="0"/>
              </a:spcAft>
              <a:buNone/>
            </a:pPr>
            <a:endParaRPr lang="pt-BR" sz="2400" dirty="0">
              <a:solidFill>
                <a:srgbClr val="FFFFFF"/>
              </a:solidFill>
            </a:endParaRPr>
          </a:p>
          <a:p>
            <a:pPr marL="0" lvl="0" indent="0" algn="l" rtl="0">
              <a:spcBef>
                <a:spcPts val="600"/>
              </a:spcBef>
              <a:spcAft>
                <a:spcPts val="0"/>
              </a:spcAft>
              <a:buNone/>
            </a:pPr>
            <a:r>
              <a:rPr lang="pt-BR" sz="2400" dirty="0">
                <a:solidFill>
                  <a:srgbClr val="FFFFFF"/>
                </a:solidFill>
              </a:rPr>
              <a:t>Leonardo Sirino:</a:t>
            </a:r>
          </a:p>
          <a:p>
            <a:pPr marL="0" lvl="0" indent="0" algn="l" rtl="0">
              <a:spcBef>
                <a:spcPts val="600"/>
              </a:spcBef>
              <a:spcAft>
                <a:spcPts val="0"/>
              </a:spcAft>
              <a:buNone/>
            </a:pPr>
            <a:r>
              <a:rPr lang="pt-BR" sz="2400" dirty="0">
                <a:solidFill>
                  <a:srgbClr val="FFFFFF"/>
                </a:solidFill>
              </a:rPr>
              <a:t>leonardosirino@hotmail.com</a:t>
            </a:r>
            <a:endParaRPr sz="2400" dirty="0">
              <a:solidFill>
                <a:srgbClr val="FFFFFF"/>
              </a:solidFill>
            </a:endParaRPr>
          </a:p>
        </p:txBody>
      </p:sp>
      <p:sp>
        <p:nvSpPr>
          <p:cNvPr id="340" name="Google Shape;340;p3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774315" y="2509176"/>
            <a:ext cx="7595119" cy="1093200"/>
          </a:xfrm>
          <a:prstGeom prst="rect">
            <a:avLst/>
          </a:prstGeom>
        </p:spPr>
        <p:txBody>
          <a:bodyPr spcFirstLastPara="1" wrap="square" lIns="91425" tIns="91425" rIns="91425" bIns="91425" anchor="t" anchorCtr="0">
            <a:noAutofit/>
          </a:bodyPr>
          <a:lstStyle/>
          <a:p>
            <a:pPr marL="0" lvl="0" indent="0">
              <a:buNone/>
            </a:pPr>
            <a:r>
              <a:rPr lang="pt-BR" dirty="0"/>
              <a:t>Os vasos de pressão são reservatórios, com tipos, dimensões e finalidades diferentes, essenciais para os processos industriais que envolvam a utilização de fluidos ou gases, devendo ser projetados para resistir com segurança a pressões internas diferentes da pressão normal do ambiente, preservando os fluidos e gases em seu interior.</a:t>
            </a:r>
            <a:endParaRPr dirty="0"/>
          </a:p>
        </p:txBody>
      </p:sp>
      <p:sp>
        <p:nvSpPr>
          <p:cNvPr id="119" name="Google Shape;119;p16"/>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6" name="Google Shape;124;p17">
            <a:extLst>
              <a:ext uri="{FF2B5EF4-FFF2-40B4-BE49-F238E27FC236}">
                <a16:creationId xmlns:a16="http://schemas.microsoft.com/office/drawing/2014/main" id="{AD42EF3A-2A9B-47FD-AE4A-ABF2212F1238}"/>
              </a:ext>
            </a:extLst>
          </p:cNvPr>
          <p:cNvSpPr txBox="1">
            <a:spLocks/>
          </p:cNvSpPr>
          <p:nvPr/>
        </p:nvSpPr>
        <p:spPr>
          <a:xfrm>
            <a:off x="774315" y="255989"/>
            <a:ext cx="6462600" cy="114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600" dirty="0">
                <a:solidFill>
                  <a:srgbClr val="97ABBC"/>
                </a:solidFill>
                <a:latin typeface="Raleway"/>
                <a:sym typeface="Raleway"/>
              </a:rPr>
              <a:t>Vaso de pressão</a:t>
            </a:r>
            <a:endParaRPr lang="pt-B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Fabricação de vasos de pressão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8" name="Imagem 7">
            <a:extLst>
              <a:ext uri="{FF2B5EF4-FFF2-40B4-BE49-F238E27FC236}">
                <a16:creationId xmlns:a16="http://schemas.microsoft.com/office/drawing/2014/main" id="{E1AAB1B0-1D7F-470E-AB92-C854B9A7709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5884" y="1824771"/>
            <a:ext cx="3743520" cy="3979773"/>
          </a:xfrm>
          <a:prstGeom prst="rect">
            <a:avLst/>
          </a:prstGeom>
        </p:spPr>
      </p:pic>
      <p:pic>
        <p:nvPicPr>
          <p:cNvPr id="10" name="Imagem 9">
            <a:extLst>
              <a:ext uri="{FF2B5EF4-FFF2-40B4-BE49-F238E27FC236}">
                <a16:creationId xmlns:a16="http://schemas.microsoft.com/office/drawing/2014/main" id="{31595ABC-3694-4CE9-AEC2-391FACCE8A01}"/>
              </a:ext>
            </a:extLst>
          </p:cNvPr>
          <p:cNvPicPr>
            <a:picLocks noChangeAspect="1"/>
          </p:cNvPicPr>
          <p:nvPr/>
        </p:nvPicPr>
        <p:blipFill>
          <a:blip r:embed="rId4"/>
          <a:stretch>
            <a:fillRect/>
          </a:stretch>
        </p:blipFill>
        <p:spPr>
          <a:xfrm>
            <a:off x="4674637" y="1824771"/>
            <a:ext cx="3986116" cy="39861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Fabricação de vasos de pressão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Imagem 2">
            <a:extLst>
              <a:ext uri="{FF2B5EF4-FFF2-40B4-BE49-F238E27FC236}">
                <a16:creationId xmlns:a16="http://schemas.microsoft.com/office/drawing/2014/main" id="{4475502A-A51A-41C9-B44B-96DB43AAB8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8279" y="1675769"/>
            <a:ext cx="4945226" cy="2593496"/>
          </a:xfrm>
          <a:prstGeom prst="rect">
            <a:avLst/>
          </a:prstGeom>
        </p:spPr>
      </p:pic>
      <p:pic>
        <p:nvPicPr>
          <p:cNvPr id="5" name="Imagem 4">
            <a:extLst>
              <a:ext uri="{FF2B5EF4-FFF2-40B4-BE49-F238E27FC236}">
                <a16:creationId xmlns:a16="http://schemas.microsoft.com/office/drawing/2014/main" id="{A1F61330-E815-42ED-B88F-5F59FC3785BD}"/>
              </a:ext>
            </a:extLst>
          </p:cNvPr>
          <p:cNvPicPr>
            <a:picLocks noChangeAspect="1"/>
          </p:cNvPicPr>
          <p:nvPr/>
        </p:nvPicPr>
        <p:blipFill>
          <a:blip r:embed="rId4"/>
          <a:stretch>
            <a:fillRect/>
          </a:stretch>
        </p:blipFill>
        <p:spPr>
          <a:xfrm>
            <a:off x="4125000" y="3285335"/>
            <a:ext cx="4700721" cy="2890943"/>
          </a:xfrm>
          <a:prstGeom prst="rect">
            <a:avLst/>
          </a:prstGeom>
        </p:spPr>
      </p:pic>
    </p:spTree>
    <p:extLst>
      <p:ext uri="{BB962C8B-B14F-4D97-AF65-F5344CB8AC3E}">
        <p14:creationId xmlns:p14="http://schemas.microsoft.com/office/powerpoint/2010/main" val="3531503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Teste hidrostático</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pt-BR" dirty="0"/>
              <a:t>Usado para a alívio de tensões após a fabricação do vaso</a:t>
            </a:r>
            <a:endParaRPr dirty="0"/>
          </a:p>
          <a:p>
            <a:pPr marL="457200" lvl="0" indent="-419100" algn="l" rtl="0">
              <a:spcBef>
                <a:spcPts val="0"/>
              </a:spcBef>
              <a:spcAft>
                <a:spcPts val="0"/>
              </a:spcAft>
              <a:buSzPts val="3000"/>
              <a:buChar char="▷"/>
            </a:pPr>
            <a:r>
              <a:rPr lang="pt-BR" dirty="0"/>
              <a:t>Também pode expor defeitos não observáveis durante a operação normal</a:t>
            </a:r>
          </a:p>
          <a:p>
            <a:pPr marL="457200" lvl="0" indent="-419100" algn="l" rtl="0">
              <a:spcBef>
                <a:spcPts val="0"/>
              </a:spcBef>
              <a:spcAft>
                <a:spcPts val="0"/>
              </a:spcAft>
              <a:buSzPts val="3000"/>
              <a:buChar char="▷"/>
            </a:pPr>
            <a:r>
              <a:rPr lang="pt-BR" dirty="0"/>
              <a:t>Pressão de ensaio geralmente 50% acima da PMTA</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400928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A picture containing sky, boat&#10;&#10;Description automatically generated">
            <a:extLst>
              <a:ext uri="{FF2B5EF4-FFF2-40B4-BE49-F238E27FC236}">
                <a16:creationId xmlns:a16="http://schemas.microsoft.com/office/drawing/2014/main" id="{9E95DA96-0204-4E96-B0C1-CAD2E262A15F}"/>
              </a:ext>
            </a:extLst>
          </p:cNvPr>
          <p:cNvPicPr>
            <a:picLocks noChangeAspect="1"/>
          </p:cNvPicPr>
          <p:nvPr/>
        </p:nvPicPr>
        <p:blipFill>
          <a:blip r:embed="rId3"/>
          <a:stretch>
            <a:fillRect/>
          </a:stretch>
        </p:blipFill>
        <p:spPr>
          <a:xfrm>
            <a:off x="0" y="0"/>
            <a:ext cx="9144000" cy="6858000"/>
          </a:xfrm>
          <a:prstGeom prst="rect">
            <a:avLst/>
          </a:prstGeom>
        </p:spPr>
      </p:pic>
      <p:sp>
        <p:nvSpPr>
          <p:cNvPr id="170" name="Google Shape;170;p22"/>
          <p:cNvSpPr/>
          <p:nvPr/>
        </p:nvSpPr>
        <p:spPr>
          <a:xfrm>
            <a:off x="-362" y="299980"/>
            <a:ext cx="7352400" cy="16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txBox="1">
            <a:spLocks noGrp="1"/>
          </p:cNvSpPr>
          <p:nvPr>
            <p:ph type="title"/>
          </p:nvPr>
        </p:nvSpPr>
        <p:spPr>
          <a:xfrm>
            <a:off x="924125" y="412093"/>
            <a:ext cx="5796000" cy="73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Por que monitorar?</a:t>
            </a:r>
          </a:p>
        </p:txBody>
      </p:sp>
      <p:sp>
        <p:nvSpPr>
          <p:cNvPr id="172" name="Google Shape;172;p22"/>
          <p:cNvSpPr txBox="1">
            <a:spLocks noGrp="1"/>
          </p:cNvSpPr>
          <p:nvPr>
            <p:ph type="body" idx="1"/>
          </p:nvPr>
        </p:nvSpPr>
        <p:spPr>
          <a:xfrm>
            <a:off x="924125" y="913486"/>
            <a:ext cx="5796000" cy="86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2400" dirty="0"/>
              <a:t>A falha em um vaso de pressão pode acarretar consequências catastróficas</a:t>
            </a:r>
          </a:p>
        </p:txBody>
      </p:sp>
      <p:sp>
        <p:nvSpPr>
          <p:cNvPr id="173" name="Google Shape;173;p22"/>
          <p:cNvSpPr/>
          <p:nvPr/>
        </p:nvSpPr>
        <p:spPr>
          <a:xfrm>
            <a:off x="3675952" y="1940080"/>
            <a:ext cx="1837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5514495" y="1940080"/>
            <a:ext cx="1837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0" y="1940080"/>
            <a:ext cx="1837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1838038" y="1940080"/>
            <a:ext cx="1837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1114</Words>
  <Application>Microsoft Office PowerPoint</Application>
  <PresentationFormat>Apresentação na tela (4:3)</PresentationFormat>
  <Paragraphs>187</Paragraphs>
  <Slides>43</Slides>
  <Notes>36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43</vt:i4>
      </vt:variant>
    </vt:vector>
  </HeadingPairs>
  <TitlesOfParts>
    <vt:vector size="47" baseType="lpstr">
      <vt:lpstr>Raleway</vt:lpstr>
      <vt:lpstr>Lato</vt:lpstr>
      <vt:lpstr>Arial</vt:lpstr>
      <vt:lpstr>Antonio template</vt:lpstr>
      <vt:lpstr>LOCALIZAÇÃO DE FONTES ACÚSTICAS EM CORPOS CILÍNDRICOS DE EXTREMIDADES ELIPSOIDAIS</vt:lpstr>
      <vt:lpstr>O problema</vt:lpstr>
      <vt:lpstr>Agenda</vt:lpstr>
      <vt:lpstr>1. INTRODUÇÃO</vt:lpstr>
      <vt:lpstr>Apresentação do PowerPoint</vt:lpstr>
      <vt:lpstr>Fabricação de vasos de pressão</vt:lpstr>
      <vt:lpstr>Fabricação de vasos de pressão</vt:lpstr>
      <vt:lpstr>Teste hidrostático</vt:lpstr>
      <vt:lpstr>Por que monitorar?</vt:lpstr>
      <vt:lpstr>Apresentação do PowerPoint</vt:lpstr>
      <vt:lpstr>Fluxograma do sinal de EA</vt:lpstr>
      <vt:lpstr>Parâmetros do Hit</vt:lpstr>
      <vt:lpstr>Localização de eventos de EA</vt:lpstr>
      <vt:lpstr>Para mais que 3 sensores</vt:lpstr>
      <vt:lpstr>2. Distâncias em vasos de pressão</vt:lpstr>
      <vt:lpstr>Localização em vasos de pressão</vt:lpstr>
      <vt:lpstr>Geodésicas em elipsoides</vt:lpstr>
      <vt:lpstr>Cálculo de distâncias em elipsoides</vt:lpstr>
      <vt:lpstr>Cálculo de distâncias em elipsoides</vt:lpstr>
      <vt:lpstr>3. O Método Proposto</vt:lpstr>
      <vt:lpstr>O método de seccionamento</vt:lpstr>
      <vt:lpstr>Aproximações</vt:lpstr>
      <vt:lpstr>Determinando a localização da fonte</vt:lpstr>
      <vt:lpstr>Determinando a localização da fonte</vt:lpstr>
      <vt:lpstr>Determinando a localização da fonte</vt:lpstr>
      <vt:lpstr>Evolução diferencial</vt:lpstr>
      <vt:lpstr>Evolução diferencial</vt:lpstr>
      <vt:lpstr>3. Validação</vt:lpstr>
      <vt:lpstr>Validação numérica</vt:lpstr>
      <vt:lpstr>Validação numérica</vt:lpstr>
      <vt:lpstr>Validação numérica</vt:lpstr>
      <vt:lpstr>Validação numérica</vt:lpstr>
      <vt:lpstr>Validação experimental</vt:lpstr>
      <vt:lpstr>Validação experimental</vt:lpstr>
      <vt:lpstr>Validação experimental</vt:lpstr>
      <vt:lpstr>Validação experimental</vt:lpstr>
      <vt:lpstr>Validação experimental</vt:lpstr>
      <vt:lpstr>Validação experimental</vt:lpstr>
      <vt:lpstr>Validação experimental</vt:lpstr>
      <vt:lpstr>4. Conclusões</vt:lpstr>
      <vt:lpstr>Conclusões sobre os resultados</vt:lpstr>
      <vt:lpstr>Sugestões para trabalhos futuros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Jessica</dc:creator>
  <cp:lastModifiedBy> </cp:lastModifiedBy>
  <cp:revision>51</cp:revision>
  <dcterms:modified xsi:type="dcterms:W3CDTF">2018-12-17T17:24:30Z</dcterms:modified>
</cp:coreProperties>
</file>